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2" r:id="rId4"/>
    <p:sldId id="267" r:id="rId5"/>
    <p:sldId id="268" r:id="rId6"/>
    <p:sldId id="270" r:id="rId7"/>
    <p:sldId id="266" r:id="rId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ful musrifah" initials="am" lastIdx="1" clrIdx="0">
    <p:extLst>
      <p:ext uri="{19B8F6BF-5375-455C-9EA6-DF929625EA0E}">
        <p15:presenceInfo xmlns:p15="http://schemas.microsoft.com/office/powerpoint/2012/main" userId="ab06dfca902388d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13"/>
    <p:restoredTop sz="94628"/>
  </p:normalViewPr>
  <p:slideViewPr>
    <p:cSldViewPr snapToGrid="0">
      <p:cViewPr varScale="1">
        <p:scale>
          <a:sx n="65" d="100"/>
          <a:sy n="65" d="100"/>
        </p:scale>
        <p:origin x="10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2CE97AE-EAFE-6EFB-B452-F114279030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FCFF01-9211-3AC4-25BB-EE9F92C43B5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D42C83D-42D0-FE48-B76A-9E3FEB68993F}" type="datetimeFigureOut">
              <a:rPr lang="en-US"/>
              <a:pPr>
                <a:defRPr/>
              </a:pPr>
              <a:t>12/21/2023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E3355BC-C9FA-17C1-DE71-68D30857C3A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01DBF81-BF59-784B-2E22-B7B5E405EE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3E2CAD-8D07-00C1-5840-0D972D8F02E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774EE-5D74-9D46-75E9-636E490A9C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40FD94F-DCFE-BC47-97BA-1E79423D0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CA6D4-08D2-A5B5-EECA-0992997B2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6EEE9-CA5F-1343-A5C7-AEAE20793956}" type="datetimeFigureOut">
              <a:rPr lang="en-US"/>
              <a:pPr>
                <a:defRPr/>
              </a:pPr>
              <a:t>12/21/2023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7D608-1BDA-1E67-EE52-5C8DD7B8A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4A5FC-AAD4-B2B0-1A37-B72E623AC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AAAC9-F690-624C-A1D5-17A7C8917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091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0A96B-23B6-01FD-3F30-2E2F1D6AA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AB05E-DB71-774D-B72F-405085F94C1C}" type="datetimeFigureOut">
              <a:rPr lang="en-US"/>
              <a:pPr>
                <a:defRPr/>
              </a:pPr>
              <a:t>12/21/2023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781A0-46FB-9289-DCEA-A1BCF5761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88D21-DF9D-C506-87B0-FF183EF7E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18470-C662-DE4C-B350-D8774883F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3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56355-6F7C-BB1A-5551-B62D73A99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55BF9-B1BC-454B-8771-F30B6A8773F3}" type="datetimeFigureOut">
              <a:rPr lang="en-US"/>
              <a:pPr>
                <a:defRPr/>
              </a:pPr>
              <a:t>12/21/2023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F4134-1AB4-B7A9-B287-563D6386F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02B90-3ED5-2699-99EE-581B8C203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B5E26-A752-CF4A-BDCB-EB5D579A93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4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BC0A3A-EAA8-8271-8269-070E3EB80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A3E4B-CF90-CF4A-BAB6-EA6FFBCAD2D7}" type="datetimeFigureOut">
              <a:rPr lang="en-US"/>
              <a:pPr>
                <a:defRPr/>
              </a:pPr>
              <a:t>12/21/2023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2EB6E-90CA-956D-5E43-80E2F4C3B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1CE7A-F478-DB9D-AC12-9B14CC7C9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DDE86-392C-344F-84C6-3ED9DB747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751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15710-1626-D2D3-D023-77AC70BDC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EDC33-090A-9C40-9E25-CFAF8BBE4C46}" type="datetimeFigureOut">
              <a:rPr lang="en-US"/>
              <a:pPr>
                <a:defRPr/>
              </a:pPr>
              <a:t>12/21/2023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1113F-4C9B-F28C-6EC0-C9EA0C3D3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93A60-3D70-503E-AE6E-43FB6515F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D1FDF-5A9A-5144-B1C8-4390F9E5E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7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1EC8ADE-1A0D-CEBE-7B4E-EDEA7BD0A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15BC-CFD2-5844-9209-4FC5E8EE8766}" type="datetimeFigureOut">
              <a:rPr lang="en-US"/>
              <a:pPr>
                <a:defRPr/>
              </a:pPr>
              <a:t>12/21/2023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2999552-0A72-2732-523E-A02BEAD5C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A81747-CE18-4FC7-A6FC-458F75027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BC02A-A871-F348-97A9-F3D413A75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1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E53F945-3764-6374-4567-C1963B5EE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860F9-92E2-4540-A113-971A2FD70A23}" type="datetimeFigureOut">
              <a:rPr lang="en-US"/>
              <a:pPr>
                <a:defRPr/>
              </a:pPr>
              <a:t>12/21/2023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16B0DA9-B564-F98D-570E-9AA608363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0975FE9-5BF0-0215-3029-98F851BCA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E8D3E-FF92-4F4F-9436-62E7A5BE6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85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70C24E7-A0A9-04BF-A7C2-25D737C53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4ECBB-CDFC-604C-A1DF-97DCD9EDF218}" type="datetimeFigureOut">
              <a:rPr lang="en-US"/>
              <a:pPr>
                <a:defRPr/>
              </a:pPr>
              <a:t>12/21/2023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1FDE0D5-A57F-F8C0-BB0D-30B8FF733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4A3DA87-6B2C-79D2-2B65-3C53A43E9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7FF02-D432-ED42-B635-CCAE778C4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18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D7BB14D-B683-EF40-4D07-6586F3539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27C38-2A5C-9A4F-9A3A-A310D981C6A6}" type="datetimeFigureOut">
              <a:rPr lang="en-US"/>
              <a:pPr>
                <a:defRPr/>
              </a:pPr>
              <a:t>12/21/2023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68A2C38-D65E-F5A1-5F63-0057F3A44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65ADE64-5267-AC9F-FD83-DA9ADE962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79F9B-3054-444A-A4DE-179614021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77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42D61C8-1C5B-75FA-7FD7-F25C64C5D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99973-33B9-BD46-85C4-5DDE4E2C6DAD}" type="datetimeFigureOut">
              <a:rPr lang="en-US"/>
              <a:pPr>
                <a:defRPr/>
              </a:pPr>
              <a:t>12/21/2023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ECCFDB2-DAC2-575D-7C27-C4D964F88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EE0026E-1741-B95F-E378-0F7E8F9D5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A09E-D3D3-CB42-A008-ACBA600D7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201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2C163AF-4FF8-B90A-579E-1BD22346E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1C3F6-F164-4F4C-82FD-9A7AD6A62AED}" type="datetimeFigureOut">
              <a:rPr lang="en-US"/>
              <a:pPr>
                <a:defRPr/>
              </a:pPr>
              <a:t>12/21/2023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8BBD402-855D-3B66-9997-E93E1C9B1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B4C049D-FBCB-D3FB-ABA4-78C211735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40315-7E85-3C49-B427-4B4B7BF89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86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6F64158-6303-ED0E-2A82-E92D3EFBE2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76AA8FD-70AC-5AF3-F351-70BC35FA20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7E0F2-2D57-18EB-D24C-540B7DB6DE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7147D6-7B38-2C46-92C8-41961AA930B6}" type="datetimeFigureOut">
              <a:rPr lang="en-US"/>
              <a:pPr>
                <a:defRPr/>
              </a:pPr>
              <a:t>12/21/2023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F0713-6137-0E27-6D6E-845A552BBA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A93D7-B42C-9829-3E80-C8C19CA0A1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93A591-4E1A-9747-B43E-210E950634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9A890-FF25-46EF-99BA-598BE9D7D7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484" y="751502"/>
            <a:ext cx="11665974" cy="22431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</a:rPr>
              <a:t>SELEKSI NASIONAL PENERIMAAN MAHASISWA BARU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(SNPMB)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339" name="Subtitle 2">
            <a:extLst>
              <a:ext uri="{FF2B5EF4-FFF2-40B4-BE49-F238E27FC236}">
                <a16:creationId xmlns:a16="http://schemas.microsoft.com/office/drawing/2014/main" id="{ABAC4389-ED19-5249-63B5-1A9EADD7BA4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41463" y="4041775"/>
            <a:ext cx="9144000" cy="154940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bg1"/>
                </a:solidFill>
              </a:rPr>
              <a:t>OLEH:</a:t>
            </a:r>
          </a:p>
          <a:p>
            <a:pPr eaLnBrk="1" hangingPunct="1"/>
            <a:r>
              <a:rPr lang="en-US" altLang="en-US" b="1" dirty="0">
                <a:solidFill>
                  <a:schemeClr val="bg1"/>
                </a:solidFill>
              </a:rPr>
              <a:t>ALFUL MUSRIFAH</a:t>
            </a:r>
          </a:p>
          <a:p>
            <a:pPr eaLnBrk="1" hangingPunct="1"/>
            <a:r>
              <a:rPr lang="en-US" altLang="en-US" b="1" dirty="0">
                <a:solidFill>
                  <a:schemeClr val="bg1"/>
                </a:solidFill>
              </a:rPr>
              <a:t>WAKIL KEPALA SEKOLAH BIDANG KURIKULUM</a:t>
            </a:r>
          </a:p>
          <a:p>
            <a:pPr eaLnBrk="1" hangingPunct="1"/>
            <a:endParaRPr lang="en-US" alt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F65F27B-0E93-7376-086D-1B6B1EDE04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219200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42F2B1C-7EE5-2C3C-3013-E04ACF4662A5}"/>
              </a:ext>
            </a:extLst>
          </p:cNvPr>
          <p:cNvSpPr/>
          <p:nvPr/>
        </p:nvSpPr>
        <p:spPr>
          <a:xfrm>
            <a:off x="3672349" y="825910"/>
            <a:ext cx="405580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dirty="0"/>
              <a:t>SNPMB</a:t>
            </a:r>
            <a:endParaRPr lang="en-ID" sz="6600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A80C3AF3-3334-870D-4D20-824F07C3C7E5}"/>
              </a:ext>
            </a:extLst>
          </p:cNvPr>
          <p:cNvSpPr/>
          <p:nvPr/>
        </p:nvSpPr>
        <p:spPr>
          <a:xfrm rot="7821736">
            <a:off x="2787067" y="1915225"/>
            <a:ext cx="1011517" cy="484632"/>
          </a:xfrm>
          <a:prstGeom prst="rightArrow">
            <a:avLst>
              <a:gd name="adj1" fmla="val 70468"/>
              <a:gd name="adj2" fmla="val 50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B086FA-1B06-5E3C-0582-6870E469D387}"/>
              </a:ext>
            </a:extLst>
          </p:cNvPr>
          <p:cNvSpPr/>
          <p:nvPr/>
        </p:nvSpPr>
        <p:spPr>
          <a:xfrm>
            <a:off x="560440" y="2668357"/>
            <a:ext cx="3598606" cy="160757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err="1"/>
              <a:t>Seleksi</a:t>
            </a:r>
            <a:r>
              <a:rPr lang="en-GB" sz="2800" dirty="0"/>
              <a:t> Nasional </a:t>
            </a:r>
            <a:r>
              <a:rPr lang="en-GB" sz="2800" dirty="0" err="1"/>
              <a:t>Berbasis</a:t>
            </a:r>
            <a:r>
              <a:rPr lang="en-GB" sz="2800" dirty="0"/>
              <a:t> </a:t>
            </a:r>
            <a:r>
              <a:rPr lang="en-GB" sz="2800" dirty="0" err="1"/>
              <a:t>Prestasi</a:t>
            </a:r>
            <a:r>
              <a:rPr lang="en-GB" sz="2800" dirty="0"/>
              <a:t> (SNBP)</a:t>
            </a:r>
            <a:endParaRPr lang="en-ID" sz="2800" dirty="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6B9C94A6-6836-6B8E-75A4-F5E74CB0211C}"/>
              </a:ext>
            </a:extLst>
          </p:cNvPr>
          <p:cNvSpPr/>
          <p:nvPr/>
        </p:nvSpPr>
        <p:spPr>
          <a:xfrm rot="5400000">
            <a:off x="5316841" y="1925744"/>
            <a:ext cx="766822" cy="484632"/>
          </a:xfrm>
          <a:prstGeom prst="rightArrow">
            <a:avLst>
              <a:gd name="adj1" fmla="val 70468"/>
              <a:gd name="adj2" fmla="val 50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DA5199E-D801-DB28-CD9A-0F4439D1CB3A}"/>
              </a:ext>
            </a:extLst>
          </p:cNvPr>
          <p:cNvSpPr/>
          <p:nvPr/>
        </p:nvSpPr>
        <p:spPr>
          <a:xfrm>
            <a:off x="4398842" y="2668357"/>
            <a:ext cx="3087451" cy="160757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err="1"/>
              <a:t>Ujian</a:t>
            </a:r>
            <a:r>
              <a:rPr lang="en-GB" sz="2800" dirty="0"/>
              <a:t> </a:t>
            </a:r>
            <a:r>
              <a:rPr lang="en-GB" sz="2800" dirty="0" err="1"/>
              <a:t>Tulis</a:t>
            </a:r>
            <a:r>
              <a:rPr lang="en-GB" sz="2800" dirty="0"/>
              <a:t> </a:t>
            </a:r>
            <a:r>
              <a:rPr lang="en-GB" sz="2800" dirty="0" err="1"/>
              <a:t>Berbasis</a:t>
            </a:r>
            <a:r>
              <a:rPr lang="en-GB" sz="2800" dirty="0"/>
              <a:t> </a:t>
            </a:r>
            <a:r>
              <a:rPr lang="en-GB" sz="2800" dirty="0" err="1"/>
              <a:t>Komputer</a:t>
            </a:r>
            <a:r>
              <a:rPr lang="en-GB" sz="2800" dirty="0"/>
              <a:t> (UTBK)-</a:t>
            </a:r>
            <a:r>
              <a:rPr lang="en-GB" sz="2800" dirty="0" err="1"/>
              <a:t>Seleksi</a:t>
            </a:r>
            <a:r>
              <a:rPr lang="en-GB" sz="2800" dirty="0"/>
              <a:t> Nasional </a:t>
            </a:r>
            <a:r>
              <a:rPr lang="en-GB" sz="2800" dirty="0" err="1"/>
              <a:t>Berbasis</a:t>
            </a:r>
            <a:r>
              <a:rPr lang="en-GB" sz="2800" dirty="0"/>
              <a:t> </a:t>
            </a:r>
            <a:r>
              <a:rPr lang="en-GB" sz="2800" dirty="0" err="1"/>
              <a:t>Tes</a:t>
            </a:r>
            <a:r>
              <a:rPr lang="en-GB" sz="2800" dirty="0"/>
              <a:t> (SNBT)</a:t>
            </a:r>
            <a:endParaRPr lang="en-ID" sz="2800" dirty="0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B612D6A7-54D3-CD43-8658-348A643E9174}"/>
              </a:ext>
            </a:extLst>
          </p:cNvPr>
          <p:cNvSpPr/>
          <p:nvPr/>
        </p:nvSpPr>
        <p:spPr>
          <a:xfrm rot="3173744">
            <a:off x="7563168" y="1915224"/>
            <a:ext cx="914402" cy="484632"/>
          </a:xfrm>
          <a:prstGeom prst="rightArrow">
            <a:avLst>
              <a:gd name="adj1" fmla="val 70468"/>
              <a:gd name="adj2" fmla="val 50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7C853E-081A-C746-982D-3B96150CF9AA}"/>
              </a:ext>
            </a:extLst>
          </p:cNvPr>
          <p:cNvSpPr/>
          <p:nvPr/>
        </p:nvSpPr>
        <p:spPr>
          <a:xfrm>
            <a:off x="7728154" y="2691031"/>
            <a:ext cx="3052833" cy="16075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err="1"/>
              <a:t>Mandiri</a:t>
            </a:r>
            <a:endParaRPr lang="en-ID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827AA0-CDB6-0DD0-265F-DC6F3E025243}"/>
              </a:ext>
            </a:extLst>
          </p:cNvPr>
          <p:cNvSpPr txBox="1"/>
          <p:nvPr/>
        </p:nvSpPr>
        <p:spPr>
          <a:xfrm>
            <a:off x="1058198" y="4850495"/>
            <a:ext cx="38677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/>
              <a:t>https://snpmb.bppp.kemdikbud.go.id/</a:t>
            </a:r>
          </a:p>
        </p:txBody>
      </p:sp>
    </p:spTree>
    <p:extLst>
      <p:ext uri="{BB962C8B-B14F-4D97-AF65-F5344CB8AC3E}">
        <p14:creationId xmlns:p14="http://schemas.microsoft.com/office/powerpoint/2010/main" val="1711921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3586AEC-891C-ED96-C7D3-C21E19AA27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37396E3-6674-11C0-4B74-97AB3A774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736"/>
            <a:ext cx="10515600" cy="884904"/>
          </a:xfrm>
        </p:spPr>
        <p:txBody>
          <a:bodyPr/>
          <a:lstStyle/>
          <a:p>
            <a:pPr algn="ctr"/>
            <a:r>
              <a:rPr lang="en-GB" sz="7200" b="1" dirty="0"/>
              <a:t>SNBP</a:t>
            </a:r>
            <a:endParaRPr lang="en-ID" sz="7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8697C-A6D5-BCBF-71F5-16024BF24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7640"/>
            <a:ext cx="10515600" cy="515932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ID" dirty="0" err="1">
                <a:solidFill>
                  <a:srgbClr val="45454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Seleksi</a:t>
            </a:r>
            <a:r>
              <a:rPr lang="en-ID" dirty="0">
                <a:solidFill>
                  <a:srgbClr val="45454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45454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n-ID" dirty="0">
                <a:solidFill>
                  <a:srgbClr val="45454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prestasi</a:t>
            </a:r>
            <a:r>
              <a:rPr lang="en-ID" b="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akademik</a:t>
            </a:r>
            <a:r>
              <a:rPr lang="en-ID" b="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b="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ID" b="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rerata</a:t>
            </a:r>
            <a:r>
              <a:rPr lang="en-ID" b="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ID" b="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rapor</a:t>
            </a:r>
            <a:r>
              <a:rPr lang="en-ID" b="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semester 1-5 </a:t>
            </a:r>
            <a:r>
              <a:rPr lang="en-ID" b="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ID" b="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ID" b="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pelajaran</a:t>
            </a:r>
            <a:r>
              <a:rPr lang="en-ID" b="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b="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Akreditasi A: 40% siswa terbaik di sekolah (siswa </a:t>
            </a:r>
            <a:r>
              <a:rPr lang="it-IT" b="0" i="1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eligible</a:t>
            </a:r>
            <a:r>
              <a:rPr lang="it-IT" b="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ID" b="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Setiap</a:t>
            </a:r>
            <a:r>
              <a:rPr lang="en-ID" b="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r>
              <a:rPr lang="en-ID" b="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yang </a:t>
            </a:r>
            <a:r>
              <a:rPr lang="en-ID" b="0" i="1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eligible</a:t>
            </a:r>
            <a:r>
              <a:rPr lang="en-ID" b="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D" b="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diizinkan</a:t>
            </a:r>
            <a:r>
              <a:rPr lang="en-ID" b="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memilih</a:t>
            </a:r>
            <a:r>
              <a:rPr lang="en-ID" b="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Prodi di PTN </a:t>
            </a:r>
            <a:r>
              <a:rPr lang="en-ID" b="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Akademik</a:t>
            </a:r>
            <a:r>
              <a:rPr lang="en-ID" b="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PTN </a:t>
            </a:r>
            <a:r>
              <a:rPr lang="en-ID" b="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Vokasi</a:t>
            </a:r>
            <a:r>
              <a:rPr lang="en-ID" b="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dan/</a:t>
            </a:r>
            <a:r>
              <a:rPr lang="en-ID" b="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ID" b="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PTKIN; </a:t>
            </a:r>
            <a:r>
              <a:rPr lang="en-ID" b="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ID" b="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memilih</a:t>
            </a:r>
            <a:r>
              <a:rPr lang="en-ID" b="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D" b="1" i="0" dirty="0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dua program </a:t>
            </a:r>
            <a:r>
              <a:rPr lang="en-ID" b="1" i="0" dirty="0" err="1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studi</a:t>
            </a:r>
            <a:r>
              <a:rPr lang="en-ID" b="1" i="0" dirty="0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b="1" i="0" dirty="0" err="1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ID" b="1" i="0" dirty="0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b="1" i="0" dirty="0" err="1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ID" b="1" i="0" dirty="0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b="1" i="0" dirty="0" err="1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ID" b="1" i="0" dirty="0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dua PTN</a:t>
            </a:r>
            <a:r>
              <a:rPr lang="en-ID" dirty="0">
                <a:solidFill>
                  <a:srgbClr val="45454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dirty="0" err="1">
                <a:solidFill>
                  <a:srgbClr val="45454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ID" b="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ika</a:t>
            </a:r>
            <a:r>
              <a:rPr lang="en-ID" b="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memilih</a:t>
            </a:r>
            <a:r>
              <a:rPr lang="en-ID" b="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D" b="1" i="0" dirty="0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ID" b="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program </a:t>
            </a:r>
            <a:r>
              <a:rPr lang="en-ID" b="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studi</a:t>
            </a:r>
            <a:r>
              <a:rPr lang="en-ID" b="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b="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ID" b="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D" b="1" i="0" dirty="0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salah </a:t>
            </a:r>
            <a:r>
              <a:rPr lang="en-ID" b="1" i="0" dirty="0" err="1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ID" b="1" i="0" dirty="0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b="1" i="0" dirty="0" err="1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prodi</a:t>
            </a:r>
            <a:r>
              <a:rPr lang="en-ID" b="1" i="0" dirty="0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b="1" i="0" dirty="0" err="1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ID" b="1" i="0" dirty="0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b="1" i="0" dirty="0" err="1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berada</a:t>
            </a:r>
            <a:r>
              <a:rPr lang="en-ID" b="1" i="0" dirty="0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 PTN pada </a:t>
            </a:r>
            <a:r>
              <a:rPr lang="en-ID" b="1" i="0" dirty="0" err="1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provinsi</a:t>
            </a:r>
            <a:r>
              <a:rPr lang="en-ID" b="1" i="0" dirty="0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b="1" i="0" dirty="0" err="1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ID" b="1" i="0" dirty="0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b="1" i="0" dirty="0" err="1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b="1" i="0" dirty="0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SMA </a:t>
            </a:r>
            <a:r>
              <a:rPr lang="en-ID" b="1" i="0" dirty="0" err="1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asalnya</a:t>
            </a:r>
            <a:r>
              <a:rPr lang="en-ID" b="1" i="0" dirty="0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nn-NO" b="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Siswa yang dinyatakan </a:t>
            </a:r>
            <a:r>
              <a:rPr lang="nn-NO" b="1" i="0" dirty="0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lulus seleksi Jalur SNBP 2024 tidak dapat mendaftar seleksi Jalur SNBT dan Mandiri di PTN manapun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nn-NO" dirty="0">
                <a:solidFill>
                  <a:srgbClr val="2E34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 dipungut biaya pendaftaran</a:t>
            </a:r>
            <a:endParaRPr lang="en-ID" dirty="0">
              <a:solidFill>
                <a:srgbClr val="45454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it-IT" b="0" i="0" dirty="0">
              <a:solidFill>
                <a:srgbClr val="45454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18746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FDC2A-5219-A26B-357F-F17432E29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7485"/>
            <a:ext cx="10515600" cy="973392"/>
          </a:xfrm>
        </p:spPr>
        <p:txBody>
          <a:bodyPr/>
          <a:lstStyle/>
          <a:p>
            <a:pPr algn="ctr"/>
            <a:r>
              <a:rPr lang="en-GB" b="1" dirty="0"/>
              <a:t>JADWAL SNBP</a:t>
            </a:r>
            <a:endParaRPr lang="en-ID" b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7D81B8D-AF7A-E083-20DB-8F7B111AFA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2547466"/>
              </p:ext>
            </p:extLst>
          </p:nvPr>
        </p:nvGraphicFramePr>
        <p:xfrm>
          <a:off x="191730" y="1002890"/>
          <a:ext cx="11798710" cy="4915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772">
                  <a:extLst>
                    <a:ext uri="{9D8B030D-6E8A-4147-A177-3AD203B41FA5}">
                      <a16:colId xmlns:a16="http://schemas.microsoft.com/office/drawing/2014/main" val="68737517"/>
                    </a:ext>
                  </a:extLst>
                </a:gridCol>
                <a:gridCol w="5939001">
                  <a:extLst>
                    <a:ext uri="{9D8B030D-6E8A-4147-A177-3AD203B41FA5}">
                      <a16:colId xmlns:a16="http://schemas.microsoft.com/office/drawing/2014/main" val="1901150000"/>
                    </a:ext>
                  </a:extLst>
                </a:gridCol>
                <a:gridCol w="5161937">
                  <a:extLst>
                    <a:ext uri="{9D8B030D-6E8A-4147-A177-3AD203B41FA5}">
                      <a16:colId xmlns:a16="http://schemas.microsoft.com/office/drawing/2014/main" val="2778574249"/>
                    </a:ext>
                  </a:extLst>
                </a:gridCol>
              </a:tblGrid>
              <a:tr h="591644">
                <a:tc>
                  <a:txBody>
                    <a:bodyPr/>
                    <a:lstStyle/>
                    <a:p>
                      <a:r>
                        <a:rPr lang="en-GB" dirty="0"/>
                        <a:t>No.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/>
                        <a:t>Kegiatan</a:t>
                      </a:r>
                      <a:endParaRPr lang="en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Waktu</a:t>
                      </a:r>
                      <a:endParaRPr lang="en-ID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417816"/>
                  </a:ext>
                </a:extLst>
              </a:tr>
              <a:tr h="720963">
                <a:tc>
                  <a:txBody>
                    <a:bodyPr/>
                    <a:lstStyle/>
                    <a:p>
                      <a:r>
                        <a:rPr lang="en-GB" dirty="0"/>
                        <a:t>1.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Pengumuman</a:t>
                      </a:r>
                      <a:r>
                        <a:rPr lang="en-ID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Kuota</a:t>
                      </a:r>
                      <a:r>
                        <a:rPr lang="en-ID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Sekolah</a:t>
                      </a:r>
                      <a:r>
                        <a:rPr lang="en-ID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(40% x 358 = 144 </a:t>
                      </a:r>
                      <a:r>
                        <a:rPr lang="en-ID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siswa</a:t>
                      </a:r>
                      <a:r>
                        <a:rPr lang="en-ID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 </a:t>
                      </a:r>
                      <a:r>
                        <a:rPr lang="en-ID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Desember</a:t>
                      </a:r>
                      <a:r>
                        <a:rPr lang="en-ID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2023</a:t>
                      </a:r>
                      <a:endParaRPr lang="en-ID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749348"/>
                  </a:ext>
                </a:extLst>
              </a:tr>
              <a:tr h="644972">
                <a:tc>
                  <a:txBody>
                    <a:bodyPr/>
                    <a:lstStyle/>
                    <a:p>
                      <a:r>
                        <a:rPr lang="en-GB" dirty="0"/>
                        <a:t>2.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Masa </a:t>
                      </a:r>
                      <a:r>
                        <a:rPr lang="en-ID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Sanggah</a:t>
                      </a:r>
                      <a:r>
                        <a:rPr lang="en-ID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Kuota</a:t>
                      </a:r>
                      <a:r>
                        <a:rPr lang="en-ID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Sekolah</a:t>
                      </a:r>
                      <a:endParaRPr lang="en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2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 </a:t>
                      </a:r>
                      <a:r>
                        <a:rPr lang="en-ID" sz="26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Desember</a:t>
                      </a:r>
                      <a:r>
                        <a:rPr lang="en-ID" sz="2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2023 – 17 </a:t>
                      </a:r>
                      <a:r>
                        <a:rPr lang="en-ID" sz="26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Januari</a:t>
                      </a:r>
                      <a:r>
                        <a:rPr lang="en-ID" sz="2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2024</a:t>
                      </a:r>
                      <a:endParaRPr lang="en-ID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628430"/>
                  </a:ext>
                </a:extLst>
              </a:tr>
              <a:tr h="591644">
                <a:tc>
                  <a:txBody>
                    <a:bodyPr/>
                    <a:lstStyle/>
                    <a:p>
                      <a:r>
                        <a:rPr lang="en-GB" dirty="0"/>
                        <a:t>3.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Registrasi</a:t>
                      </a:r>
                      <a:r>
                        <a:rPr lang="en-ID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Akun SNPMB </a:t>
                      </a:r>
                      <a:r>
                        <a:rPr lang="en-ID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Sekolah</a:t>
                      </a:r>
                      <a:endParaRPr lang="en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08 Januari – 08 Februari 2024</a:t>
                      </a:r>
                      <a:endParaRPr lang="en-ID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858392"/>
                  </a:ext>
                </a:extLst>
              </a:tr>
              <a:tr h="591644">
                <a:tc>
                  <a:txBody>
                    <a:bodyPr/>
                    <a:lstStyle/>
                    <a:p>
                      <a:r>
                        <a:rPr lang="en-GB" dirty="0"/>
                        <a:t>4.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Registrasi</a:t>
                      </a:r>
                      <a:r>
                        <a:rPr lang="en-ID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Akun SNPMB </a:t>
                      </a:r>
                      <a:r>
                        <a:rPr lang="en-ID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Siswa</a:t>
                      </a:r>
                      <a:endParaRPr lang="en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08 Januari – 15 Februari 2024</a:t>
                      </a:r>
                      <a:endParaRPr lang="en-ID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911554"/>
                  </a:ext>
                </a:extLst>
              </a:tr>
              <a:tr h="591644">
                <a:tc>
                  <a:txBody>
                    <a:bodyPr/>
                    <a:lstStyle/>
                    <a:p>
                      <a:r>
                        <a:rPr lang="en-GB" dirty="0"/>
                        <a:t>5.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Pengisian</a:t>
                      </a:r>
                      <a:r>
                        <a:rPr lang="en-ID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PDSS</a:t>
                      </a:r>
                      <a:endParaRPr lang="en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 Januari – 09 Februari 2024</a:t>
                      </a:r>
                      <a:endParaRPr lang="en-ID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850381"/>
                  </a:ext>
                </a:extLst>
              </a:tr>
              <a:tr h="591644">
                <a:tc>
                  <a:txBody>
                    <a:bodyPr/>
                    <a:lstStyle/>
                    <a:p>
                      <a:r>
                        <a:rPr lang="en-GB" dirty="0"/>
                        <a:t>6.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Pendaftaran</a:t>
                      </a:r>
                      <a:r>
                        <a:rPr lang="en-ID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SNBP</a:t>
                      </a:r>
                      <a:endParaRPr lang="en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 – 28 </a:t>
                      </a:r>
                      <a:r>
                        <a:rPr lang="en-ID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Februari</a:t>
                      </a:r>
                      <a:r>
                        <a:rPr lang="en-ID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2024</a:t>
                      </a:r>
                      <a:endParaRPr lang="en-ID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60782"/>
                  </a:ext>
                </a:extLst>
              </a:tr>
              <a:tr h="591644">
                <a:tc>
                  <a:txBody>
                    <a:bodyPr/>
                    <a:lstStyle/>
                    <a:p>
                      <a:r>
                        <a:rPr lang="en-GB" dirty="0"/>
                        <a:t>7.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Pengumuman</a:t>
                      </a:r>
                      <a:r>
                        <a:rPr lang="en-ID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Hasil SNBP</a:t>
                      </a:r>
                      <a:endParaRPr lang="en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 </a:t>
                      </a:r>
                      <a:r>
                        <a:rPr lang="en-ID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Maret</a:t>
                      </a:r>
                      <a:r>
                        <a:rPr lang="en-ID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2024</a:t>
                      </a:r>
                      <a:endParaRPr lang="en-ID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470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581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1E067AE-0D95-8003-8183-605664E67D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4369CA6-F989-445A-277B-B38D0F99C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1227"/>
            <a:ext cx="10515600" cy="459810"/>
          </a:xfrm>
        </p:spPr>
        <p:txBody>
          <a:bodyPr/>
          <a:lstStyle/>
          <a:p>
            <a:pPr algn="ctr"/>
            <a:r>
              <a:rPr lang="en-GB" sz="3200" b="1" dirty="0"/>
              <a:t>UTBK-SNBT</a:t>
            </a:r>
            <a:endParaRPr lang="en-ID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C9765-69C2-EB6F-B539-33F666137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037"/>
            <a:ext cx="10515600" cy="6073724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Seleksi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UTBK</a:t>
            </a:r>
          </a:p>
          <a:p>
            <a:pPr marL="265113" indent="-265113">
              <a:buNone/>
            </a:pPr>
            <a:r>
              <a:rPr lang="en-ID" sz="200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ID" sz="200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r>
              <a:rPr lang="en-ID" sz="200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200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dinyatakan</a:t>
            </a:r>
            <a:r>
              <a:rPr lang="en-ID" sz="200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lulus </a:t>
            </a:r>
            <a:r>
              <a:rPr lang="en-ID" sz="200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seleksi</a:t>
            </a:r>
            <a:r>
              <a:rPr lang="en-ID" sz="200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Jalur SNBP 2024 </a:t>
            </a:r>
            <a:r>
              <a:rPr lang="en-ID" sz="2000" b="1" i="0" dirty="0" err="1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ID" sz="2000" b="1" i="0" dirty="0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1" i="0" dirty="0" err="1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ID" sz="2000" b="1" i="0" dirty="0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mengikuti</a:t>
            </a:r>
            <a:r>
              <a:rPr lang="en-ID" sz="2000" i="0" dirty="0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seleksi</a:t>
            </a:r>
            <a:r>
              <a:rPr lang="en-ID" sz="2000" i="0" dirty="0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Jalur </a:t>
            </a:r>
            <a:r>
              <a:rPr lang="en-ID" sz="2000" i="0" dirty="0" err="1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Mandiri</a:t>
            </a:r>
            <a:r>
              <a:rPr lang="en-ID" sz="2000" i="0" dirty="0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 PTN </a:t>
            </a:r>
            <a:r>
              <a:rPr lang="en-ID" sz="2000" i="0" dirty="0" err="1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manapun</a:t>
            </a:r>
            <a:endParaRPr lang="en-ID" sz="2000" i="0" dirty="0">
              <a:solidFill>
                <a:srgbClr val="2E343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00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ID" sz="200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Peserta</a:t>
            </a:r>
            <a:r>
              <a:rPr lang="en-ID" sz="200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ID" sz="200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ID" sz="200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Akun SNPMB </a:t>
            </a:r>
            <a:r>
              <a:rPr lang="en-ID" sz="200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endParaRPr lang="en-ID" sz="2000" dirty="0">
              <a:solidFill>
                <a:srgbClr val="2E343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000" dirty="0">
                <a:solidFill>
                  <a:srgbClr val="2E34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ID" sz="2000" dirty="0" err="1">
                <a:solidFill>
                  <a:srgbClr val="2E34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</a:t>
            </a:r>
            <a:r>
              <a:rPr lang="en-ID" sz="2000" dirty="0">
                <a:solidFill>
                  <a:srgbClr val="2E34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2E34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</a:t>
            </a:r>
            <a:r>
              <a:rPr lang="en-ID" sz="2000" dirty="0">
                <a:solidFill>
                  <a:srgbClr val="2E34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ID" sz="2000" dirty="0">
                <a:solidFill>
                  <a:srgbClr val="2E34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a. </a:t>
            </a:r>
            <a:r>
              <a:rPr lang="en-ID" sz="2000" i="0" dirty="0" err="1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Tes</a:t>
            </a:r>
            <a:r>
              <a:rPr lang="en-ID" sz="2000" i="0" dirty="0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Potensi</a:t>
            </a:r>
            <a:r>
              <a:rPr lang="en-ID" sz="2000" i="0" dirty="0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Skolastik</a:t>
            </a:r>
            <a:r>
              <a:rPr lang="en-ID" sz="2000" i="0" dirty="0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(TPS): </a:t>
            </a:r>
          </a:p>
          <a:p>
            <a:pPr marL="530225" indent="-530225">
              <a:buNone/>
            </a:pPr>
            <a:r>
              <a:rPr lang="en-ID" sz="2000" dirty="0">
                <a:solidFill>
                  <a:srgbClr val="2E34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ID" sz="200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Kemampuan</a:t>
            </a:r>
            <a:r>
              <a:rPr lang="en-ID" sz="200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Penalaran</a:t>
            </a:r>
            <a:r>
              <a:rPr lang="en-ID" sz="200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ID" sz="200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200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Kemampuan</a:t>
            </a:r>
            <a:r>
              <a:rPr lang="en-ID" sz="200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Kuantitatif</a:t>
            </a:r>
            <a:r>
              <a:rPr lang="en-ID" sz="200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200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Pengetahuan</a:t>
            </a:r>
            <a:r>
              <a:rPr lang="en-ID" sz="200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200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Pemahaman</a:t>
            </a:r>
            <a:r>
              <a:rPr lang="en-ID" sz="200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ID" sz="200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200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ID" sz="200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Kemampuan</a:t>
            </a:r>
            <a:r>
              <a:rPr lang="en-ID" sz="200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Memahami</a:t>
            </a:r>
            <a:r>
              <a:rPr lang="en-ID" sz="200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Bacaan</a:t>
            </a:r>
            <a:r>
              <a:rPr lang="en-ID" sz="200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200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Menulis</a:t>
            </a:r>
            <a:r>
              <a:rPr lang="en-ID" sz="200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530225" indent="-530225">
              <a:buNone/>
            </a:pPr>
            <a:r>
              <a:rPr lang="en-ID" sz="2000" dirty="0">
                <a:solidFill>
                  <a:srgbClr val="45454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b. </a:t>
            </a:r>
            <a:r>
              <a:rPr lang="it-IT" sz="2000" i="0" dirty="0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Literasi dalam Bahasa Indonesia dan Bahasa Inggris</a:t>
            </a:r>
          </a:p>
          <a:p>
            <a:pPr marL="530225" indent="-530225">
              <a:buNone/>
            </a:pPr>
            <a:r>
              <a:rPr lang="it-IT" sz="2000" dirty="0">
                <a:solidFill>
                  <a:srgbClr val="2E34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c. </a:t>
            </a:r>
            <a:r>
              <a:rPr lang="en-ID" sz="2000" i="0" dirty="0" err="1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Penalaran</a:t>
            </a:r>
            <a:r>
              <a:rPr lang="en-ID" sz="2000" i="0" dirty="0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Matematika</a:t>
            </a:r>
            <a:endParaRPr lang="en-ID" sz="2000" dirty="0">
              <a:solidFill>
                <a:srgbClr val="2E343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>
              <a:buNone/>
            </a:pPr>
            <a:r>
              <a:rPr lang="en-ID" sz="2000" i="0" dirty="0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ID" sz="200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Setiap</a:t>
            </a:r>
            <a:r>
              <a:rPr lang="en-ID" sz="200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peserta</a:t>
            </a:r>
            <a:r>
              <a:rPr lang="en-ID" sz="200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D" sz="2000" i="0" dirty="0" err="1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bebas</a:t>
            </a:r>
            <a:r>
              <a:rPr lang="en-ID" sz="2000" i="0" dirty="0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memilih</a:t>
            </a:r>
            <a:r>
              <a:rPr lang="en-ID" sz="2000" i="0" dirty="0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program </a:t>
            </a:r>
            <a:r>
              <a:rPr lang="en-ID" sz="2000" i="0" dirty="0" err="1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studi</a:t>
            </a:r>
            <a:r>
              <a:rPr lang="en-ID" sz="2000" i="0" dirty="0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 PTN </a:t>
            </a:r>
            <a:r>
              <a:rPr lang="en-ID" sz="2000" i="0" dirty="0" err="1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Akademik</a:t>
            </a:r>
            <a:r>
              <a:rPr lang="en-ID" sz="2000" i="0" dirty="0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PTN </a:t>
            </a:r>
            <a:r>
              <a:rPr lang="en-ID" sz="2000" i="0" dirty="0" err="1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Vokasi</a:t>
            </a:r>
            <a:r>
              <a:rPr lang="en-ID" sz="2000" i="0" dirty="0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dan/</a:t>
            </a:r>
            <a:r>
              <a:rPr lang="en-ID" sz="2000" i="0" dirty="0" err="1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ID" sz="2000" i="0" dirty="0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PTKIN, </a:t>
            </a:r>
            <a:r>
              <a:rPr lang="sv-SE" sz="2000" i="0" dirty="0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memilih maksimal 4 (empat) program studi yang terdiri dari 2 (dua) pilihan Program Akademik (Sarjana) dan 2 (dua) pilihan Program Vokasi (Diploma Tiga dan Diploma Empat/Sarjana Terapan)</a:t>
            </a:r>
          </a:p>
          <a:p>
            <a:pPr marL="354013" indent="-354013">
              <a:buNone/>
            </a:pPr>
            <a:r>
              <a:rPr lang="sv-SE" sz="2000" dirty="0">
                <a:solidFill>
                  <a:srgbClr val="2E34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 </a:t>
            </a:r>
            <a:r>
              <a:rPr lang="en-ID" sz="200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Peserta</a:t>
            </a:r>
            <a:r>
              <a:rPr lang="en-ID" sz="200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membayar</a:t>
            </a:r>
            <a:r>
              <a:rPr lang="en-ID" sz="200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r>
              <a:rPr lang="en-ID" sz="200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UTBK </a:t>
            </a:r>
            <a:r>
              <a:rPr lang="en-ID" sz="200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ID" sz="200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syarat</a:t>
            </a:r>
            <a:r>
              <a:rPr lang="en-ID" sz="200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pendaftaran</a:t>
            </a:r>
            <a:r>
              <a:rPr lang="en-ID" sz="200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UTBK-SNBT 2024 </a:t>
            </a:r>
            <a:r>
              <a:rPr lang="en-ID" sz="2000" i="0" dirty="0" err="1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sebesar</a:t>
            </a:r>
            <a:r>
              <a:rPr lang="en-ID" sz="2000" i="0" dirty="0">
                <a:solidFill>
                  <a:srgbClr val="45454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D" sz="2000" i="0" dirty="0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Rp.200.000,00 (dua ratus </a:t>
            </a:r>
            <a:r>
              <a:rPr lang="en-ID" sz="2000" i="0" dirty="0" err="1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ribu</a:t>
            </a:r>
            <a:r>
              <a:rPr lang="en-ID" sz="2000" i="0" dirty="0">
                <a:solidFill>
                  <a:srgbClr val="2E34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rupiah)</a:t>
            </a:r>
            <a:endParaRPr lang="en-ID" sz="2000" i="0" dirty="0">
              <a:solidFill>
                <a:srgbClr val="45454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0113" indent="-900113">
              <a:buNone/>
            </a:pPr>
            <a:endParaRPr lang="en-ID" i="0" dirty="0">
              <a:solidFill>
                <a:srgbClr val="45454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0113" indent="-369888">
              <a:buNone/>
            </a:pPr>
            <a:endParaRPr lang="it-IT" b="0" i="0" dirty="0">
              <a:solidFill>
                <a:srgbClr val="454549"/>
              </a:solidFill>
              <a:effectLst/>
              <a:latin typeface="DM Sans" pitchFamily="2" charset="0"/>
            </a:endParaRPr>
          </a:p>
          <a:p>
            <a:pPr marL="900113" indent="-369888">
              <a:buNone/>
            </a:pPr>
            <a:endParaRPr lang="en-ID" b="0" i="0" dirty="0">
              <a:solidFill>
                <a:srgbClr val="454549"/>
              </a:solidFill>
              <a:effectLst/>
              <a:latin typeface="DM Sans" pitchFamily="2" charset="0"/>
            </a:endParaRP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42333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FDC2A-5219-A26B-357F-F17432E29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7485"/>
            <a:ext cx="10515600" cy="973392"/>
          </a:xfrm>
        </p:spPr>
        <p:txBody>
          <a:bodyPr/>
          <a:lstStyle/>
          <a:p>
            <a:pPr algn="ctr"/>
            <a:r>
              <a:rPr lang="en-GB" b="1" dirty="0"/>
              <a:t>JADWAL UTBK-SNBT</a:t>
            </a:r>
            <a:endParaRPr lang="en-ID" b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7D81B8D-AF7A-E083-20DB-8F7B111AFA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9565367"/>
              </p:ext>
            </p:extLst>
          </p:nvPr>
        </p:nvGraphicFramePr>
        <p:xfrm>
          <a:off x="191730" y="1002890"/>
          <a:ext cx="11798710" cy="4799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772">
                  <a:extLst>
                    <a:ext uri="{9D8B030D-6E8A-4147-A177-3AD203B41FA5}">
                      <a16:colId xmlns:a16="http://schemas.microsoft.com/office/drawing/2014/main" val="68737517"/>
                    </a:ext>
                  </a:extLst>
                </a:gridCol>
                <a:gridCol w="5939001">
                  <a:extLst>
                    <a:ext uri="{9D8B030D-6E8A-4147-A177-3AD203B41FA5}">
                      <a16:colId xmlns:a16="http://schemas.microsoft.com/office/drawing/2014/main" val="1901150000"/>
                    </a:ext>
                  </a:extLst>
                </a:gridCol>
                <a:gridCol w="5161937">
                  <a:extLst>
                    <a:ext uri="{9D8B030D-6E8A-4147-A177-3AD203B41FA5}">
                      <a16:colId xmlns:a16="http://schemas.microsoft.com/office/drawing/2014/main" val="2778574249"/>
                    </a:ext>
                  </a:extLst>
                </a:gridCol>
              </a:tblGrid>
              <a:tr h="591644">
                <a:tc>
                  <a:txBody>
                    <a:bodyPr/>
                    <a:lstStyle/>
                    <a:p>
                      <a:r>
                        <a:rPr lang="en-GB" sz="3200" dirty="0"/>
                        <a:t>No.</a:t>
                      </a:r>
                      <a:endParaRPr lang="en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/>
                        <a:t>Kegiatan</a:t>
                      </a:r>
                      <a:endParaRPr lang="en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Waktu</a:t>
                      </a:r>
                      <a:endParaRPr lang="en-ID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417816"/>
                  </a:ext>
                </a:extLst>
              </a:tr>
              <a:tr h="720963">
                <a:tc>
                  <a:txBody>
                    <a:bodyPr/>
                    <a:lstStyle/>
                    <a:p>
                      <a:r>
                        <a:rPr lang="en-GB" sz="3200" dirty="0"/>
                        <a:t>1.</a:t>
                      </a:r>
                      <a:endParaRPr lang="en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3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Pembuatan</a:t>
                      </a:r>
                      <a:r>
                        <a:rPr lang="en-ID" sz="3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Akun SNPMB</a:t>
                      </a:r>
                      <a:endParaRPr lang="en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Januari – 15 Februari 2024</a:t>
                      </a:r>
                      <a:endParaRPr lang="en-ID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749348"/>
                  </a:ext>
                </a:extLst>
              </a:tr>
              <a:tr h="644972">
                <a:tc>
                  <a:txBody>
                    <a:bodyPr/>
                    <a:lstStyle/>
                    <a:p>
                      <a:r>
                        <a:rPr lang="en-GB" sz="3200" dirty="0"/>
                        <a:t>2.</a:t>
                      </a:r>
                      <a:endParaRPr lang="en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3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Pendaftaran</a:t>
                      </a:r>
                      <a:r>
                        <a:rPr lang="en-ID" sz="3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UTBK-SNBT</a:t>
                      </a:r>
                      <a:endParaRPr lang="en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3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 </a:t>
                      </a:r>
                      <a:r>
                        <a:rPr lang="en-ID" sz="3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Maret</a:t>
                      </a:r>
                      <a:r>
                        <a:rPr lang="en-ID" sz="3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05 April 2024</a:t>
                      </a:r>
                      <a:endParaRPr lang="en-ID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628430"/>
                  </a:ext>
                </a:extLst>
              </a:tr>
              <a:tr h="591644">
                <a:tc>
                  <a:txBody>
                    <a:bodyPr/>
                    <a:lstStyle/>
                    <a:p>
                      <a:r>
                        <a:rPr lang="en-GB" sz="3200" dirty="0"/>
                        <a:t>3.</a:t>
                      </a:r>
                      <a:endParaRPr lang="en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3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Pelaksanaan</a:t>
                      </a:r>
                      <a:r>
                        <a:rPr lang="en-ID" sz="3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UTBK </a:t>
                      </a:r>
                      <a:r>
                        <a:rPr lang="en-ID" sz="3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Gelombang</a:t>
                      </a:r>
                      <a:r>
                        <a:rPr lang="en-ID" sz="3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en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3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April dan 02 – 07 Mei 2024</a:t>
                      </a:r>
                      <a:endParaRPr lang="en-ID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858392"/>
                  </a:ext>
                </a:extLst>
              </a:tr>
              <a:tr h="591644">
                <a:tc>
                  <a:txBody>
                    <a:bodyPr/>
                    <a:lstStyle/>
                    <a:p>
                      <a:r>
                        <a:rPr lang="en-GB" sz="3200" dirty="0"/>
                        <a:t>4.</a:t>
                      </a:r>
                      <a:endParaRPr lang="en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3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Pelaksanaan</a:t>
                      </a:r>
                      <a:r>
                        <a:rPr lang="en-ID" sz="3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UTBK </a:t>
                      </a:r>
                      <a:r>
                        <a:rPr lang="en-ID" sz="3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Gelombang</a:t>
                      </a:r>
                      <a:r>
                        <a:rPr lang="en-ID" sz="3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</a:t>
                      </a:r>
                      <a:endParaRPr lang="en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3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 – 20 Mei 2024</a:t>
                      </a:r>
                      <a:endParaRPr lang="en-ID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911554"/>
                  </a:ext>
                </a:extLst>
              </a:tr>
              <a:tr h="591644">
                <a:tc>
                  <a:txBody>
                    <a:bodyPr/>
                    <a:lstStyle/>
                    <a:p>
                      <a:r>
                        <a:rPr lang="en-GB" sz="3200" dirty="0"/>
                        <a:t>5.</a:t>
                      </a:r>
                      <a:endParaRPr lang="en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3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Pengumuman</a:t>
                      </a:r>
                      <a:r>
                        <a:rPr lang="en-ID" sz="3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Hasil SNBT</a:t>
                      </a:r>
                      <a:endParaRPr lang="en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3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 </a:t>
                      </a:r>
                      <a:r>
                        <a:rPr lang="en-ID" sz="3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Juni</a:t>
                      </a:r>
                      <a:r>
                        <a:rPr lang="en-ID" sz="3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2024</a:t>
                      </a:r>
                      <a:endParaRPr lang="en-ID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850381"/>
                  </a:ext>
                </a:extLst>
              </a:tr>
              <a:tr h="591644">
                <a:tc>
                  <a:txBody>
                    <a:bodyPr/>
                    <a:lstStyle/>
                    <a:p>
                      <a:r>
                        <a:rPr lang="en-GB" sz="3200" dirty="0"/>
                        <a:t>6.</a:t>
                      </a:r>
                      <a:endParaRPr lang="en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3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Masa </a:t>
                      </a:r>
                      <a:r>
                        <a:rPr lang="en-ID" sz="3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Unduh</a:t>
                      </a:r>
                      <a:r>
                        <a:rPr lang="en-ID" sz="3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3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Sertifikat</a:t>
                      </a:r>
                      <a:r>
                        <a:rPr lang="en-ID" sz="3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UTBK</a:t>
                      </a:r>
                      <a:endParaRPr lang="en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3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 Juni – 31 Juli 2024</a:t>
                      </a:r>
                      <a:endParaRPr lang="en-ID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6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886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29493A2-82E0-1CDE-1C69-315CDCE1DF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95E4C0-2E60-A7A5-001E-59ECFC218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PENGUMUMAN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C14F6-D203-2920-F82C-23D713A3C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err="1"/>
              <a:t>Libur</a:t>
            </a:r>
            <a:r>
              <a:rPr lang="en-GB" dirty="0"/>
              <a:t> Semester </a:t>
            </a:r>
            <a:r>
              <a:rPr lang="en-GB" dirty="0" err="1"/>
              <a:t>ganjil</a:t>
            </a:r>
            <a:r>
              <a:rPr lang="en-GB" dirty="0"/>
              <a:t>: 24 </a:t>
            </a:r>
            <a:r>
              <a:rPr lang="en-GB" dirty="0" err="1"/>
              <a:t>Desember</a:t>
            </a:r>
            <a:r>
              <a:rPr lang="en-GB" dirty="0"/>
              <a:t> 2023-1 </a:t>
            </a:r>
            <a:r>
              <a:rPr lang="en-GB" dirty="0" err="1"/>
              <a:t>Januari</a:t>
            </a:r>
            <a:r>
              <a:rPr lang="en-GB" dirty="0"/>
              <a:t> 2024</a:t>
            </a:r>
          </a:p>
          <a:p>
            <a:pPr marL="514350" indent="-514350">
              <a:buAutoNum type="arabicPeriod"/>
            </a:pPr>
            <a:r>
              <a:rPr lang="en-GB" dirty="0" err="1"/>
              <a:t>Pembelajaran</a:t>
            </a:r>
            <a:r>
              <a:rPr lang="en-GB" dirty="0"/>
              <a:t> </a:t>
            </a:r>
            <a:r>
              <a:rPr lang="en-GB" dirty="0" err="1"/>
              <a:t>efektif</a:t>
            </a:r>
            <a:r>
              <a:rPr lang="en-GB" dirty="0"/>
              <a:t> semester </a:t>
            </a:r>
            <a:r>
              <a:rPr lang="en-GB" dirty="0" err="1"/>
              <a:t>genap</a:t>
            </a:r>
            <a:r>
              <a:rPr lang="en-GB" dirty="0"/>
              <a:t> </a:t>
            </a:r>
            <a:r>
              <a:rPr lang="en-GB" dirty="0" err="1"/>
              <a:t>dimulai</a:t>
            </a:r>
            <a:r>
              <a:rPr lang="en-GB" dirty="0"/>
              <a:t> </a:t>
            </a:r>
            <a:r>
              <a:rPr lang="en-GB" dirty="0" err="1"/>
              <a:t>Selasa</a:t>
            </a:r>
            <a:r>
              <a:rPr lang="en-GB" dirty="0"/>
              <a:t>, 2 </a:t>
            </a:r>
            <a:r>
              <a:rPr lang="en-GB" dirty="0" err="1"/>
              <a:t>Januari</a:t>
            </a:r>
            <a:r>
              <a:rPr lang="en-GB" dirty="0"/>
              <a:t> 2024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32855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5754</TotalTime>
  <Words>499</Words>
  <Application>Microsoft Office PowerPoint</Application>
  <PresentationFormat>Widescreen</PresentationFormat>
  <Paragraphs>78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DM Sans</vt:lpstr>
      <vt:lpstr>Times New Roman</vt:lpstr>
      <vt:lpstr>Office Theme</vt:lpstr>
      <vt:lpstr>SELEKSI NASIONAL PENERIMAAN MAHASISWA BARU (SNPMB)</vt:lpstr>
      <vt:lpstr>PowerPoint Presentation</vt:lpstr>
      <vt:lpstr>SNBP</vt:lpstr>
      <vt:lpstr>JADWAL SNBP</vt:lpstr>
      <vt:lpstr>UTBK-SNBT</vt:lpstr>
      <vt:lpstr>JADWAL UTBK-SNBT</vt:lpstr>
      <vt:lpstr>PENGUMUMAN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RIVIEW SMA MUHAMMADIYAH 2 SIDOARJO</dc:title>
  <dc:creator>Microsoft Office User</dc:creator>
  <cp:lastModifiedBy>alful musrifah</cp:lastModifiedBy>
  <cp:revision>96</cp:revision>
  <cp:lastPrinted>2023-10-24T07:30:14Z</cp:lastPrinted>
  <dcterms:created xsi:type="dcterms:W3CDTF">2023-08-22T07:49:41Z</dcterms:created>
  <dcterms:modified xsi:type="dcterms:W3CDTF">2023-12-21T07:21:19Z</dcterms:modified>
</cp:coreProperties>
</file>