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259" r:id="rId4"/>
    <p:sldId id="329" r:id="rId5"/>
    <p:sldId id="260" r:id="rId6"/>
    <p:sldId id="310" r:id="rId7"/>
    <p:sldId id="264" r:id="rId8"/>
    <p:sldId id="279" r:id="rId9"/>
    <p:sldId id="316" r:id="rId10"/>
    <p:sldId id="262" r:id="rId11"/>
    <p:sldId id="263" r:id="rId12"/>
    <p:sldId id="33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BD0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PENDIDIK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650-4885-8A3A-7590AB6E5A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50-4885-8A3A-7590AB6E5A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8C-4590-ACB4-FCF0C2BA31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8C-4590-ACB4-FCF0C2BA3133}"/>
              </c:ext>
            </c:extLst>
          </c:dPt>
          <c:dLbls>
            <c:dLbl>
              <c:idx val="0"/>
              <c:layout>
                <c:manualLayout>
                  <c:x val="-0.24036540354330721"/>
                  <c:y val="-4.02218848288702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50-4885-8A3A-7590AB6E5A32}"/>
                </c:ext>
              </c:extLst>
            </c:dLbl>
            <c:dLbl>
              <c:idx val="1"/>
              <c:layout>
                <c:manualLayout>
                  <c:x val="0.23528641732283465"/>
                  <c:y val="-3.3190635261402854E-2"/>
                </c:manualLayout>
              </c:layout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50-4885-8A3A-7590AB6E5A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SERTIVIKASI</c:v>
                </c:pt>
                <c:pt idx="1">
                  <c:v>BELUM SERTIVIKASI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0-4885-8A3A-7590AB6E5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0BD0-1F3A-54FE-7045-7399B4456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60BDD-0623-B06B-7E91-9AB4C692E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02E6C-090F-55C6-5813-A1AF8FF9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E5A-7182-42C2-8861-841E87C06E0E}" type="datetimeFigureOut">
              <a:rPr lang="en-ID" smtClean="0"/>
              <a:t>24/06/2023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EE1FD-719C-30E9-F6BE-FCB6CAEA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BAD18-0797-1E19-8012-B439481B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DE0F-4EDA-4C87-945D-ABE415D092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616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A58C-C7D0-7A0A-7487-14D8CDA6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9F96A-EF80-6DD0-2C06-BD7095140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B9862-CC0B-C726-C484-177D22BD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E5A-7182-42C2-8861-841E87C06E0E}" type="datetimeFigureOut">
              <a:rPr lang="en-ID" smtClean="0"/>
              <a:t>24/06/2023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42940-E66E-1854-0583-1F58F23F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CDD5C-C7AB-D0E3-DD63-010BD8ED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DE0F-4EDA-4C87-945D-ABE415D092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252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1DEA5A-CDF8-4926-3E30-BD13BFEED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A674B-90F9-BA81-EA26-DAB54031B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923FD-7B66-8AEC-E5B4-D8897FDBF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E5A-7182-42C2-8861-841E87C06E0E}" type="datetimeFigureOut">
              <a:rPr lang="en-ID" smtClean="0"/>
              <a:t>24/06/2023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EACC1-D31C-84F8-E08B-D5CCF48F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7B1A-8321-0D10-DE85-9218C939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DE0F-4EDA-4C87-945D-ABE415D092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889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6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64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759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C67E-5A35-2EDE-7D32-664F238E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CBEAF-B334-832E-9011-B078065F1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5F3EC-D6AD-DFB4-E521-127888F0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E5A-7182-42C2-8861-841E87C06E0E}" type="datetimeFigureOut">
              <a:rPr lang="en-ID" smtClean="0"/>
              <a:t>24/06/2023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A6D23-FEBB-D816-2AB0-D2B583B9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C2431-CAC9-6F0F-033E-BE41694D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DE0F-4EDA-4C87-945D-ABE415D092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51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FA4B-2E21-FD7C-AC9D-465767F3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7FAEA-0312-5605-CEB5-7AAA3222A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A97D2-654D-CE89-2FB8-2BF28706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E5A-7182-42C2-8861-841E87C06E0E}" type="datetimeFigureOut">
              <a:rPr lang="en-ID" smtClean="0"/>
              <a:t>24/06/2023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FA08E-3544-CFD1-B2DA-4C5EFB29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12192-2991-2B7C-CF47-112274F0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DE0F-4EDA-4C87-945D-ABE415D092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119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4AD9-E8DA-E118-7F81-48EDF762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8E2E8-C978-24EB-7A29-E1FDB2D38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2B24E-0B0F-0F1D-06C3-0EDBECFCC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A1927-51B5-C121-C686-379C8EF9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E5A-7182-42C2-8861-841E87C06E0E}" type="datetimeFigureOut">
              <a:rPr lang="en-ID" smtClean="0"/>
              <a:t>24/06/2023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2FE11-768B-BD55-8E23-CC8B0389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3CF34-71B9-50A3-5921-749B660F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DE0F-4EDA-4C87-945D-ABE415D092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57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79A2-572C-63B1-0E3D-9E52ED0A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F9CB-C4CE-E767-8F8C-F87EA67E8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5DD49-91F0-2BF2-E986-D59437557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211461-C485-7801-CF4A-96DC7754B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17221A-731C-E9DF-367D-7DE6BCBFE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71219E-277D-47BB-C1A5-AA261781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E5A-7182-42C2-8861-841E87C06E0E}" type="datetimeFigureOut">
              <a:rPr lang="en-ID" smtClean="0"/>
              <a:t>24/06/2023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D375E-DAE2-D656-DA8D-7E385350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AE876-5BBF-A0F1-1C6D-037CB386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DE0F-4EDA-4C87-945D-ABE415D092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833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0493-72FF-9332-6C48-3850206C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59EEF-0E0C-3C70-D55E-B30CE5B0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E5A-7182-42C2-8861-841E87C06E0E}" type="datetimeFigureOut">
              <a:rPr lang="en-ID" smtClean="0"/>
              <a:t>24/06/2023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7D90D-2EF3-2D65-F9F6-5BA65820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4D7FF-ADC8-62A7-7A7E-7468A025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DE0F-4EDA-4C87-945D-ABE415D092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599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498F94-604E-4AE8-F8E9-E646CDD1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E5A-7182-42C2-8861-841E87C06E0E}" type="datetimeFigureOut">
              <a:rPr lang="en-ID" smtClean="0"/>
              <a:t>24/06/2023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B9DAC-8DDB-BE2F-9372-83255F4D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284D1-B6FC-3C61-3486-F379873B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DE0F-4EDA-4C87-945D-ABE415D092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799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839FC-50F8-A4D5-9F86-0B5A9699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71FD6-3AA4-7B0D-3CF1-B7DA040A3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7438F-B1A5-2FB5-DA5B-3315C6021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6738F-BC3E-C462-8B1C-5B2E8CC2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E5A-7182-42C2-8861-841E87C06E0E}" type="datetimeFigureOut">
              <a:rPr lang="en-ID" smtClean="0"/>
              <a:t>24/06/2023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B4AE1-870A-A76F-64D1-8F16814E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1DE57-C618-26A8-80DF-4166B76B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DE0F-4EDA-4C87-945D-ABE415D092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889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BF43-1B2B-4889-FE7F-B1D4D9D7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1FB6D-9F5B-25EC-3E15-34252ABAA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4765A-3B3D-72EA-DE04-A138AB9BC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CE757-1500-DEEA-49FF-10A8C30A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E5A-7182-42C2-8861-841E87C06E0E}" type="datetimeFigureOut">
              <a:rPr lang="en-ID" smtClean="0"/>
              <a:t>24/06/2023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FF04C-9EC2-D69D-99E1-990B967A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C161C-A41D-705B-9D67-E006EE75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DE0F-4EDA-4C87-945D-ABE415D092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080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FBC7EC-4C9C-7983-BA64-6F92C402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9C740-7FDF-C1B6-2A92-4631EE0E0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1DF95-D889-AB17-A36F-8C392BE9F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0E5A-7182-42C2-8861-841E87C06E0E}" type="datetimeFigureOut">
              <a:rPr lang="en-ID" smtClean="0"/>
              <a:t>24/06/2023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3EDFC-7359-276D-3D93-E82332C0C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A029-0E14-B3F1-6B7E-62FEAA2BE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0DE0F-4EDA-4C87-945D-ABE415D092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120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mamda.sch.id/web/menu/tentang-kami/guru?page=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A3AF-CAC5-701B-62C4-1F3060876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51" y="115197"/>
            <a:ext cx="10297549" cy="1241009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PENERIMAAN RAPOR </a:t>
            </a:r>
            <a:endParaRPr lang="en-ID" sz="48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E1876-8442-6290-D9B2-BA6170E06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243" y="1722783"/>
            <a:ext cx="11029074" cy="4503185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KELAS X &amp; XI</a:t>
            </a:r>
          </a:p>
          <a:p>
            <a:endParaRPr lang="en-GB" sz="4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en-GB" sz="4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GB" sz="4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SMA MUHAMMADIYAH 2 SIDOARJO</a:t>
            </a:r>
            <a:endParaRPr lang="en-GB" sz="4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6 </a:t>
            </a:r>
            <a:r>
              <a:rPr lang="en-ID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Dzulhijah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1444/24 </a:t>
            </a:r>
            <a:r>
              <a:rPr lang="en-ID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Juni</a:t>
            </a:r>
            <a:r>
              <a:rPr lang="en-ID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87820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5508-53AB-4D83-2021-AFDB2988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287" y="213230"/>
            <a:ext cx="10515600" cy="86097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err="1">
                <a:latin typeface="Book Antiqua" panose="02040602050305030304" pitchFamily="18" charset="0"/>
              </a:rPr>
              <a:t>Kualifikasi</a:t>
            </a:r>
            <a:r>
              <a:rPr lang="en-GB" b="1" dirty="0">
                <a:latin typeface="Book Antiqua" panose="02040602050305030304" pitchFamily="18" charset="0"/>
              </a:rPr>
              <a:t> </a:t>
            </a:r>
            <a:r>
              <a:rPr lang="en-GB" b="1" dirty="0" err="1">
                <a:latin typeface="Book Antiqua" panose="02040602050305030304" pitchFamily="18" charset="0"/>
              </a:rPr>
              <a:t>Akademik</a:t>
            </a:r>
            <a:r>
              <a:rPr lang="en-GB" b="1" dirty="0">
                <a:latin typeface="Book Antiqua" panose="02040602050305030304" pitchFamily="18" charset="0"/>
              </a:rPr>
              <a:t> </a:t>
            </a:r>
            <a:br>
              <a:rPr lang="en-GB" b="1" dirty="0">
                <a:latin typeface="Book Antiqua" panose="02040602050305030304" pitchFamily="18" charset="0"/>
              </a:rPr>
            </a:br>
            <a:r>
              <a:rPr lang="en-GB" b="1" dirty="0" err="1">
                <a:latin typeface="Book Antiqua" panose="02040602050305030304" pitchFamily="18" charset="0"/>
              </a:rPr>
              <a:t>Pendidik</a:t>
            </a:r>
            <a:r>
              <a:rPr lang="en-GB" b="1" dirty="0">
                <a:latin typeface="Book Antiqua" panose="02040602050305030304" pitchFamily="18" charset="0"/>
              </a:rPr>
              <a:t> &amp; </a:t>
            </a:r>
            <a:r>
              <a:rPr lang="en-GB" b="1" dirty="0" err="1">
                <a:latin typeface="Book Antiqua" panose="02040602050305030304" pitchFamily="18" charset="0"/>
              </a:rPr>
              <a:t>Tendik</a:t>
            </a:r>
            <a:endParaRPr lang="en-ID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E64DA7-7CF6-4C48-2865-3511D649A4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76135"/>
              </p:ext>
            </p:extLst>
          </p:nvPr>
        </p:nvGraphicFramePr>
        <p:xfrm>
          <a:off x="838197" y="643719"/>
          <a:ext cx="515178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891">
                  <a:extLst>
                    <a:ext uri="{9D8B030D-6E8A-4147-A177-3AD203B41FA5}">
                      <a16:colId xmlns:a16="http://schemas.microsoft.com/office/drawing/2014/main" val="156778970"/>
                    </a:ext>
                  </a:extLst>
                </a:gridCol>
                <a:gridCol w="1813303">
                  <a:extLst>
                    <a:ext uri="{9D8B030D-6E8A-4147-A177-3AD203B41FA5}">
                      <a16:colId xmlns:a16="http://schemas.microsoft.com/office/drawing/2014/main" val="2217557964"/>
                    </a:ext>
                  </a:extLst>
                </a:gridCol>
                <a:gridCol w="2564589">
                  <a:extLst>
                    <a:ext uri="{9D8B030D-6E8A-4147-A177-3AD203B41FA5}">
                      <a16:colId xmlns:a16="http://schemas.microsoft.com/office/drawing/2014/main" val="4105704547"/>
                    </a:ext>
                  </a:extLst>
                </a:gridCol>
              </a:tblGrid>
              <a:tr h="35960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NO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PENDIDIK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JUMLAH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83146"/>
                  </a:ext>
                </a:extLst>
              </a:tr>
              <a:tr h="35960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1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Book Antiqua" panose="02040602050305030304" pitchFamily="18" charset="0"/>
                        </a:rPr>
                        <a:t>S3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Book Antiqua" panose="02040602050305030304" pitchFamily="18" charset="0"/>
                        </a:rPr>
                        <a:t>1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435368"/>
                  </a:ext>
                </a:extLst>
              </a:tr>
              <a:tr h="35960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2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Book Antiqua" panose="02040602050305030304" pitchFamily="18" charset="0"/>
                        </a:rPr>
                        <a:t>S2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Book Antiqua" panose="02040602050305030304" pitchFamily="18" charset="0"/>
                        </a:rPr>
                        <a:t>37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36244"/>
                  </a:ext>
                </a:extLst>
              </a:tr>
              <a:tr h="35960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3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Book Antiqua" panose="02040602050305030304" pitchFamily="18" charset="0"/>
                        </a:rPr>
                        <a:t>S1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Book Antiqua" panose="02040602050305030304" pitchFamily="18" charset="0"/>
                        </a:rPr>
                        <a:t>26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857857"/>
                  </a:ext>
                </a:extLst>
              </a:tr>
              <a:tr h="359603">
                <a:tc>
                  <a:txBody>
                    <a:bodyPr/>
                    <a:lstStyle/>
                    <a:p>
                      <a:pPr algn="ctr"/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Book Antiqua" panose="02040602050305030304" pitchFamily="18" charset="0"/>
                        </a:rPr>
                        <a:t>JUMLAH</a:t>
                      </a:r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Book Antiqua" panose="02040602050305030304" pitchFamily="18" charset="0"/>
                        </a:rPr>
                        <a:t>64</a:t>
                      </a:r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509484"/>
                  </a:ext>
                </a:extLst>
              </a:tr>
              <a:tr h="359603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TENDIK SERTIVIKASI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Book Antiqua" panose="02040602050305030304" pitchFamily="18" charset="0"/>
                        </a:rPr>
                        <a:t>32 (50%)</a:t>
                      </a:r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19"/>
                  </a:ext>
                </a:extLst>
              </a:tr>
              <a:tr h="359603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PENDIDIK TETAP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Book Antiqua" panose="02040602050305030304" pitchFamily="18" charset="0"/>
                        </a:rPr>
                        <a:t>46</a:t>
                      </a:r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068630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F1D87AD-46FC-BDE7-C6B0-ACD7D7EFC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646702"/>
              </p:ext>
            </p:extLst>
          </p:nvPr>
        </p:nvGraphicFramePr>
        <p:xfrm>
          <a:off x="5084690" y="122610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DE80F62E-CFED-DCB7-0F0D-673DF7D67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797229"/>
              </p:ext>
            </p:extLst>
          </p:nvPr>
        </p:nvGraphicFramePr>
        <p:xfrm>
          <a:off x="838197" y="3355934"/>
          <a:ext cx="515178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891">
                  <a:extLst>
                    <a:ext uri="{9D8B030D-6E8A-4147-A177-3AD203B41FA5}">
                      <a16:colId xmlns:a16="http://schemas.microsoft.com/office/drawing/2014/main" val="156778970"/>
                    </a:ext>
                  </a:extLst>
                </a:gridCol>
                <a:gridCol w="1813303">
                  <a:extLst>
                    <a:ext uri="{9D8B030D-6E8A-4147-A177-3AD203B41FA5}">
                      <a16:colId xmlns:a16="http://schemas.microsoft.com/office/drawing/2014/main" val="2217557964"/>
                    </a:ext>
                  </a:extLst>
                </a:gridCol>
                <a:gridCol w="2564589">
                  <a:extLst>
                    <a:ext uri="{9D8B030D-6E8A-4147-A177-3AD203B41FA5}">
                      <a16:colId xmlns:a16="http://schemas.microsoft.com/office/drawing/2014/main" val="4105704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NO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TENDIK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JUMLAH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83146"/>
                  </a:ext>
                </a:extLst>
              </a:tr>
              <a:tr h="35960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1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Book Antiqua" panose="02040602050305030304" pitchFamily="18" charset="0"/>
                        </a:rPr>
                        <a:t>S2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Book Antiqua" panose="02040602050305030304" pitchFamily="18" charset="0"/>
                        </a:rPr>
                        <a:t>2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435368"/>
                  </a:ext>
                </a:extLst>
              </a:tr>
              <a:tr h="35960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2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Book Antiqua" panose="02040602050305030304" pitchFamily="18" charset="0"/>
                        </a:rPr>
                        <a:t>S1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Book Antiqua" panose="02040602050305030304" pitchFamily="18" charset="0"/>
                        </a:rPr>
                        <a:t>27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36244"/>
                  </a:ext>
                </a:extLst>
              </a:tr>
              <a:tr h="35960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3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Book Antiqua" panose="02040602050305030304" pitchFamily="18" charset="0"/>
                        </a:rPr>
                        <a:t>D3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Book Antiqua" panose="02040602050305030304" pitchFamily="18" charset="0"/>
                        </a:rPr>
                        <a:t>1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857857"/>
                  </a:ext>
                </a:extLst>
              </a:tr>
              <a:tr h="35960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4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Book Antiqua" panose="02040602050305030304" pitchFamily="18" charset="0"/>
                        </a:rPr>
                        <a:t>SMA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Book Antiqua" panose="02040602050305030304" pitchFamily="18" charset="0"/>
                        </a:rPr>
                        <a:t>24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509484"/>
                  </a:ext>
                </a:extLst>
              </a:tr>
              <a:tr h="359603">
                <a:tc>
                  <a:txBody>
                    <a:bodyPr/>
                    <a:lstStyle/>
                    <a:p>
                      <a:pPr algn="ctr"/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Book Antiqua" panose="02040602050305030304" pitchFamily="18" charset="0"/>
                        </a:rPr>
                        <a:t>JUMLAH</a:t>
                      </a:r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Book Antiqua" panose="02040602050305030304" pitchFamily="18" charset="0"/>
                        </a:rPr>
                        <a:t>54</a:t>
                      </a:r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292515"/>
                  </a:ext>
                </a:extLst>
              </a:tr>
              <a:tr h="359603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ook Antiqua" panose="02040602050305030304" pitchFamily="18" charset="0"/>
                        </a:rPr>
                        <a:t>TENDIK TETAP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Book Antiqua" panose="02040602050305030304" pitchFamily="18" charset="0"/>
                        </a:rPr>
                        <a:t>21</a:t>
                      </a:r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283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1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F3D7-27A1-BBE3-3E76-1E396A60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335"/>
            <a:ext cx="10515600" cy="1577009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Book Antiqua" panose="02040602050305030304" pitchFamily="18" charset="0"/>
              </a:rPr>
              <a:t>PRESTASI OLIMPIADE </a:t>
            </a:r>
            <a:br>
              <a:rPr lang="en-GB" sz="3600" b="1" dirty="0">
                <a:latin typeface="Book Antiqua" panose="02040602050305030304" pitchFamily="18" charset="0"/>
              </a:rPr>
            </a:br>
            <a:r>
              <a:rPr lang="en-GB" sz="3600" b="1" dirty="0">
                <a:latin typeface="Book Antiqua" panose="02040602050305030304" pitchFamily="18" charset="0"/>
              </a:rPr>
              <a:t>SISWA KELAS X – XI</a:t>
            </a:r>
            <a:br>
              <a:rPr lang="en-GB" sz="3600" b="1" dirty="0">
                <a:latin typeface="Book Antiqua" panose="02040602050305030304" pitchFamily="18" charset="0"/>
              </a:rPr>
            </a:br>
            <a:r>
              <a:rPr lang="en-GB" sz="3600" b="1" dirty="0">
                <a:latin typeface="Book Antiqua" panose="02040602050305030304" pitchFamily="18" charset="0"/>
              </a:rPr>
              <a:t>TAHUN 2021 – 2023 </a:t>
            </a:r>
            <a:br>
              <a:rPr lang="en-GB" sz="3600" b="1" dirty="0">
                <a:latin typeface="Book Antiqua" panose="02040602050305030304" pitchFamily="18" charset="0"/>
              </a:rPr>
            </a:br>
            <a:endParaRPr lang="en-ID" sz="36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52BC27-0B3B-1013-AC38-8956249E3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999107"/>
              </p:ext>
            </p:extLst>
          </p:nvPr>
        </p:nvGraphicFramePr>
        <p:xfrm>
          <a:off x="1514061" y="1777117"/>
          <a:ext cx="878287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957">
                  <a:extLst>
                    <a:ext uri="{9D8B030D-6E8A-4147-A177-3AD203B41FA5}">
                      <a16:colId xmlns:a16="http://schemas.microsoft.com/office/drawing/2014/main" val="3042076065"/>
                    </a:ext>
                  </a:extLst>
                </a:gridCol>
                <a:gridCol w="3118634">
                  <a:extLst>
                    <a:ext uri="{9D8B030D-6E8A-4147-A177-3AD203B41FA5}">
                      <a16:colId xmlns:a16="http://schemas.microsoft.com/office/drawing/2014/main" val="3424730792"/>
                    </a:ext>
                  </a:extLst>
                </a:gridCol>
                <a:gridCol w="1537252">
                  <a:extLst>
                    <a:ext uri="{9D8B030D-6E8A-4147-A177-3AD203B41FA5}">
                      <a16:colId xmlns:a16="http://schemas.microsoft.com/office/drawing/2014/main" val="3393638861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2778090474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Book Antiqua" panose="02040602050305030304" pitchFamily="18" charset="0"/>
                        </a:rPr>
                        <a:t>JENJANG</a:t>
                      </a:r>
                      <a:endParaRPr lang="en-ID" sz="36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Book Antiqua" panose="02040602050305030304" pitchFamily="18" charset="0"/>
                        </a:rPr>
                        <a:t>BIDANG</a:t>
                      </a:r>
                      <a:endParaRPr lang="en-ID" sz="36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Book Antiqua" panose="02040602050305030304" pitchFamily="18" charset="0"/>
                        </a:rPr>
                        <a:t>KELAS</a:t>
                      </a:r>
                      <a:endParaRPr lang="en-ID" sz="36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136151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ID" sz="36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X</a:t>
                      </a:r>
                      <a:endParaRPr lang="en-ID" sz="3600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XI</a:t>
                      </a:r>
                      <a:endParaRPr lang="en-ID" sz="3600" dirty="0">
                        <a:solidFill>
                          <a:srgbClr val="00206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026615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Book Antiqua" panose="02040602050305030304" pitchFamily="18" charset="0"/>
                        </a:rPr>
                        <a:t>TINGKAT REGIONAL</a:t>
                      </a:r>
                      <a:endParaRPr lang="en-ID" sz="24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Book Antiqua" panose="02040602050305030304" pitchFamily="18" charset="0"/>
                        </a:rPr>
                        <a:t>AKADEMIK</a:t>
                      </a:r>
                      <a:endParaRPr lang="en-ID" sz="24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12</a:t>
                      </a:r>
                      <a:endParaRPr lang="en-ID" sz="2400" b="1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13</a:t>
                      </a:r>
                      <a:endParaRPr lang="en-ID" sz="2400" b="1" dirty="0">
                        <a:solidFill>
                          <a:srgbClr val="00206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893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D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Book Antiqua" panose="02040602050305030304" pitchFamily="18" charset="0"/>
                        </a:rPr>
                        <a:t>NON AKADEMIK</a:t>
                      </a:r>
                      <a:endParaRPr lang="en-ID" sz="24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35</a:t>
                      </a:r>
                      <a:endParaRPr lang="en-ID" sz="2400" b="1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51</a:t>
                      </a:r>
                      <a:endParaRPr lang="en-ID" sz="2400" b="1" dirty="0">
                        <a:solidFill>
                          <a:srgbClr val="00206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9073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Book Antiqua" panose="02040602050305030304" pitchFamily="18" charset="0"/>
                        </a:rPr>
                        <a:t>TINGKAT NASIONAL</a:t>
                      </a:r>
                      <a:endParaRPr lang="en-ID" sz="24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Book Antiqua" panose="02040602050305030304" pitchFamily="18" charset="0"/>
                        </a:rPr>
                        <a:t>AKADEMIK</a:t>
                      </a:r>
                      <a:endParaRPr lang="en-ID" sz="24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5</a:t>
                      </a:r>
                      <a:endParaRPr lang="en-ID" sz="2400" b="1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8</a:t>
                      </a:r>
                      <a:endParaRPr lang="en-ID" sz="2400" b="1" dirty="0">
                        <a:solidFill>
                          <a:srgbClr val="00206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4793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sz="24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Book Antiqua" panose="02040602050305030304" pitchFamily="18" charset="0"/>
                        </a:rPr>
                        <a:t>NON AKADEMIK</a:t>
                      </a:r>
                      <a:endParaRPr lang="en-ID" sz="24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4</a:t>
                      </a:r>
                      <a:endParaRPr lang="en-ID" sz="2400" b="1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1</a:t>
                      </a:r>
                      <a:endParaRPr lang="en-ID" sz="2400" b="1" dirty="0">
                        <a:solidFill>
                          <a:srgbClr val="00206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2611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Book Antiqua" panose="02040602050305030304" pitchFamily="18" charset="0"/>
                        </a:rPr>
                        <a:t>TINGKAT INTERNASIONAL</a:t>
                      </a:r>
                      <a:endParaRPr lang="en-ID" sz="24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Book Antiqua" panose="02040602050305030304" pitchFamily="18" charset="0"/>
                        </a:rPr>
                        <a:t>AKADEMIK</a:t>
                      </a:r>
                      <a:endParaRPr lang="en-ID" sz="24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65543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sz="24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Book Antiqua" panose="02040602050305030304" pitchFamily="18" charset="0"/>
                        </a:rPr>
                        <a:t>NON AKADEMIK</a:t>
                      </a:r>
                      <a:endParaRPr lang="en-ID" sz="24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5</a:t>
                      </a:r>
                      <a:endParaRPr lang="en-ID" sz="2400" b="1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35</a:t>
                      </a:r>
                      <a:endParaRPr lang="en-ID" sz="2400" b="1" dirty="0">
                        <a:solidFill>
                          <a:srgbClr val="00206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3157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65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99E5-E498-ED73-4718-BAD7777C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07" y="45571"/>
            <a:ext cx="1107604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Book Antiqua" panose="02040602050305030304" pitchFamily="18" charset="0"/>
              </a:rPr>
              <a:t>PROGRAM BEASISWA MELALUI KLL :</a:t>
            </a:r>
            <a:endParaRPr lang="en-ID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3950E-4C96-11D1-B9A5-099A1BBB3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0984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002060"/>
                </a:solidFill>
                <a:latin typeface="Book Antiqua" panose="02040602050305030304" pitchFamily="18" charset="0"/>
              </a:rPr>
              <a:t>PROGRAM BEASISWA MENTARI 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en-GB" dirty="0" err="1">
                <a:solidFill>
                  <a:srgbClr val="002060"/>
                </a:solidFill>
                <a:latin typeface="Book Antiqua" panose="02040602050305030304" pitchFamily="18" charset="0"/>
              </a:rPr>
              <a:t>Membiayai</a:t>
            </a: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 10 </a:t>
            </a:r>
            <a:r>
              <a:rPr lang="en-GB" dirty="0" err="1">
                <a:solidFill>
                  <a:srgbClr val="002060"/>
                </a:solidFill>
                <a:latin typeface="Book Antiqua" panose="02040602050305030304" pitchFamily="18" charset="0"/>
              </a:rPr>
              <a:t>siswa</a:t>
            </a: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Book Antiqua" panose="02040602050305030304" pitchFamily="18" charset="0"/>
              </a:rPr>
              <a:t>dengan</a:t>
            </a: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 total nominal Rp. 72.216.200,-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GB" b="1" dirty="0">
                <a:solidFill>
                  <a:srgbClr val="002060"/>
                </a:solidFill>
                <a:latin typeface="Book Antiqua" panose="02040602050305030304" pitchFamily="18" charset="0"/>
              </a:rPr>
              <a:t>PROGRAM BEASISWA OTA (ORANG TUA ASUH) 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b="1" dirty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en-GB" dirty="0" err="1">
                <a:solidFill>
                  <a:srgbClr val="002060"/>
                </a:solidFill>
                <a:latin typeface="Book Antiqua" panose="02040602050305030304" pitchFamily="18" charset="0"/>
              </a:rPr>
              <a:t>Membiayai</a:t>
            </a: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Book Antiqua" panose="02040602050305030304" pitchFamily="18" charset="0"/>
              </a:rPr>
              <a:t>11 </a:t>
            </a:r>
            <a:r>
              <a:rPr lang="en-GB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siswa</a:t>
            </a:r>
            <a:r>
              <a:rPr lang="en-GB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Book Antiqua" panose="02040602050305030304" pitchFamily="18" charset="0"/>
              </a:rPr>
              <a:t>dengan</a:t>
            </a: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 nominal </a:t>
            </a:r>
            <a:r>
              <a:rPr lang="en-GB" b="1" dirty="0">
                <a:solidFill>
                  <a:srgbClr val="002060"/>
                </a:solidFill>
                <a:latin typeface="Book Antiqua" panose="02040602050305030304" pitchFamily="18" charset="0"/>
              </a:rPr>
              <a:t>Rp. 7.490.000</a:t>
            </a: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,- per 	</a:t>
            </a:r>
            <a:r>
              <a:rPr lang="en-GB" dirty="0" err="1">
                <a:solidFill>
                  <a:srgbClr val="002060"/>
                </a:solidFill>
                <a:latin typeface="Book Antiqua" panose="02040602050305030304" pitchFamily="18" charset="0"/>
              </a:rPr>
              <a:t>bulan</a:t>
            </a: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Book Antiqua" panose="02040602050305030304" pitchFamily="18" charset="0"/>
              </a:rPr>
              <a:t>sudah</a:t>
            </a: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Book Antiqua" panose="02040602050305030304" pitchFamily="18" charset="0"/>
              </a:rPr>
              <a:t>berjalan</a:t>
            </a: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 6 </a:t>
            </a:r>
            <a:r>
              <a:rPr lang="en-GB" dirty="0" err="1">
                <a:solidFill>
                  <a:srgbClr val="002060"/>
                </a:solidFill>
                <a:latin typeface="Book Antiqua" panose="02040602050305030304" pitchFamily="18" charset="0"/>
              </a:rPr>
              <a:t>bulan</a:t>
            </a:r>
            <a:r>
              <a:rPr lang="en-GB" dirty="0">
                <a:solidFill>
                  <a:srgbClr val="002060"/>
                </a:solidFill>
                <a:latin typeface="Book Antiqua" panose="02040602050305030304" pitchFamily="18" charset="0"/>
              </a:rPr>
              <a:t> Total nominal Rp. 44.940.000,-</a:t>
            </a:r>
          </a:p>
          <a:p>
            <a:pPr marL="0" indent="0">
              <a:buNone/>
              <a:tabLst>
                <a:tab pos="539750" algn="l"/>
              </a:tabLst>
            </a:pPr>
            <a:endParaRPr lang="en-ID" dirty="0">
              <a:latin typeface="Book Antiqua" panose="02040602050305030304" pitchFamily="18" charset="0"/>
            </a:endParaRPr>
          </a:p>
          <a:p>
            <a:pPr marL="0" indent="0">
              <a:buNone/>
              <a:tabLst>
                <a:tab pos="539750" algn="l"/>
              </a:tabLst>
            </a:pPr>
            <a:r>
              <a:rPr lang="en-ID" b="1" dirty="0">
                <a:solidFill>
                  <a:srgbClr val="002060"/>
                </a:solidFill>
                <a:latin typeface="Book Antiqua" panose="02040602050305030304" pitchFamily="18" charset="0"/>
              </a:rPr>
              <a:t>BSI no. </a:t>
            </a:r>
            <a:r>
              <a:rPr lang="en-ID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rek</a:t>
            </a:r>
            <a:r>
              <a:rPr lang="en-ID" b="1" dirty="0">
                <a:solidFill>
                  <a:srgbClr val="002060"/>
                </a:solidFill>
                <a:latin typeface="Book Antiqua" panose="02040602050305030304" pitchFamily="18" charset="0"/>
              </a:rPr>
              <a:t> : 568 5680 002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ID" b="1" dirty="0">
                <a:solidFill>
                  <a:srgbClr val="002060"/>
                </a:solidFill>
                <a:latin typeface="Book Antiqua" panose="02040602050305030304" pitchFamily="18" charset="0"/>
              </a:rPr>
              <a:t>an : </a:t>
            </a:r>
            <a:r>
              <a:rPr lang="en-ID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Lazismu</a:t>
            </a:r>
            <a:r>
              <a:rPr lang="en-ID" b="1" dirty="0">
                <a:solidFill>
                  <a:srgbClr val="002060"/>
                </a:solidFill>
                <a:latin typeface="Book Antiqua" panose="02040602050305030304" pitchFamily="18" charset="0"/>
              </a:rPr>
              <a:t> SMA </a:t>
            </a:r>
            <a:r>
              <a:rPr lang="en-ID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Muh</a:t>
            </a:r>
            <a:r>
              <a:rPr lang="en-ID" b="1" dirty="0">
                <a:solidFill>
                  <a:srgbClr val="002060"/>
                </a:solidFill>
                <a:latin typeface="Book Antiqua" panose="02040602050305030304" pitchFamily="18" charset="0"/>
              </a:rPr>
              <a:t> 2 </a:t>
            </a:r>
            <a:r>
              <a:rPr lang="en-ID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Sidoarjo</a:t>
            </a:r>
            <a:endParaRPr lang="en-ID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  <a:tabLst>
                <a:tab pos="539750" algn="l"/>
              </a:tabLst>
            </a:pPr>
            <a:endParaRPr lang="en-GB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313AAE-09D3-8586-9FB2-A14357130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66" y="202815"/>
            <a:ext cx="5019017" cy="597057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810F82-87BA-953E-0616-E73360F1D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6" r="3956" b="28052"/>
          <a:stretch/>
        </p:blipFill>
        <p:spPr>
          <a:xfrm>
            <a:off x="1076983" y="1191266"/>
            <a:ext cx="5019017" cy="498212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B1E4A6-9D2C-D7FB-2D7C-52E4A4E7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496"/>
            <a:ext cx="7846141" cy="132556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MOHON DOA RESTU </a:t>
            </a:r>
            <a:br>
              <a:rPr lang="en-GB" sz="3200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GB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PEMBANGUNAN  SMAMDA TOWER </a:t>
            </a:r>
            <a:endParaRPr lang="en-ID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7F01B0-4704-A208-CE72-CBECDFEAB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5" t="23868" r="14590" b="5451"/>
          <a:stretch/>
        </p:blipFill>
        <p:spPr>
          <a:xfrm>
            <a:off x="68239" y="122832"/>
            <a:ext cx="12064621" cy="66196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86F3DA-8160-49D1-52D9-73318A2FE40F}"/>
              </a:ext>
            </a:extLst>
          </p:cNvPr>
          <p:cNvSpPr/>
          <p:nvPr/>
        </p:nvSpPr>
        <p:spPr>
          <a:xfrm>
            <a:off x="218366" y="95536"/>
            <a:ext cx="56677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Pimpinan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Sekolah</a:t>
            </a:r>
            <a:endParaRPr kumimoji="0" lang="en-US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hlinkClick r:id="rId3"/>
            <a:extLst>
              <a:ext uri="{FF2B5EF4-FFF2-40B4-BE49-F238E27FC236}">
                <a16:creationId xmlns:a16="http://schemas.microsoft.com/office/drawing/2014/main" id="{2DE2F20C-7380-07DC-72D4-0D03001664C3}"/>
              </a:ext>
            </a:extLst>
          </p:cNvPr>
          <p:cNvSpPr txBox="1"/>
          <p:nvPr/>
        </p:nvSpPr>
        <p:spPr>
          <a:xfrm>
            <a:off x="1705970" y="6488668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Sumber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smamda.sch.id</a:t>
            </a:r>
          </a:p>
        </p:txBody>
      </p:sp>
    </p:spTree>
    <p:extLst>
      <p:ext uri="{BB962C8B-B14F-4D97-AF65-F5344CB8AC3E}">
        <p14:creationId xmlns:p14="http://schemas.microsoft.com/office/powerpoint/2010/main" val="166201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59249-0EEE-9832-CA64-20A02795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Visi</a:t>
            </a:r>
            <a:r>
              <a:rPr lang="en-GB" sz="6000" b="1" dirty="0">
                <a:solidFill>
                  <a:srgbClr val="0070C0"/>
                </a:solidFill>
                <a:latin typeface="Book Antiqua" panose="02040602050305030304" pitchFamily="18" charset="0"/>
              </a:rPr>
              <a:t> :</a:t>
            </a:r>
            <a:endParaRPr lang="en-ID" sz="60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8A112-E949-19CF-F31C-EF6F1A75A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Menjadi</a:t>
            </a:r>
            <a:r>
              <a:rPr lang="en-GB" sz="54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GB" sz="54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Sekolah</a:t>
            </a:r>
            <a:r>
              <a:rPr lang="en-GB" sz="54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Unggul</a:t>
            </a:r>
            <a:r>
              <a:rPr lang="en-GB" sz="5400" dirty="0">
                <a:solidFill>
                  <a:srgbClr val="0070C0"/>
                </a:solidFill>
                <a:latin typeface="Book Antiqua" panose="02040602050305030304" pitchFamily="18" charset="0"/>
              </a:rPr>
              <a:t> dan </a:t>
            </a:r>
            <a:r>
              <a:rPr lang="en-GB" sz="5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Berkarakter</a:t>
            </a:r>
            <a:r>
              <a:rPr lang="en-GB" sz="54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GB" sz="54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Berdasarkan</a:t>
            </a:r>
            <a:r>
              <a:rPr lang="en-GB" sz="54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GB" sz="5400" dirty="0">
                <a:solidFill>
                  <a:srgbClr val="FF0000"/>
                </a:solidFill>
                <a:latin typeface="Book Antiqua" panose="02040602050305030304" pitchFamily="18" charset="0"/>
              </a:rPr>
              <a:t>Nilai-Nilai Islam</a:t>
            </a:r>
            <a:endParaRPr lang="en-ID" sz="54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8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4562-CC2F-1EF3-1C85-6E66C76C593B}"/>
              </a:ext>
            </a:extLst>
          </p:cNvPr>
          <p:cNvSpPr txBox="1">
            <a:spLocks/>
          </p:cNvSpPr>
          <p:nvPr/>
        </p:nvSpPr>
        <p:spPr>
          <a:xfrm>
            <a:off x="1141413" y="486167"/>
            <a:ext cx="9905998" cy="8012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anose="02040602050305030304" pitchFamily="18" charset="0"/>
              </a:rPr>
              <a:t>Misi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:</a:t>
            </a:r>
            <a:endParaRPr lang="en-ID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457A-CF2C-8497-F1A7-6019DE3E45D7}"/>
              </a:ext>
            </a:extLst>
          </p:cNvPr>
          <p:cNvSpPr txBox="1">
            <a:spLocks/>
          </p:cNvSpPr>
          <p:nvPr/>
        </p:nvSpPr>
        <p:spPr>
          <a:xfrm>
            <a:off x="1141412" y="1287375"/>
            <a:ext cx="10295214" cy="4874889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ID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Menyelenggarakan</a:t>
            </a:r>
            <a:r>
              <a:rPr lang="en-ID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pendidikan</a:t>
            </a:r>
            <a:r>
              <a:rPr lang="en-ID" b="1" dirty="0">
                <a:solidFill>
                  <a:srgbClr val="FF0000"/>
                </a:solidFill>
                <a:latin typeface="Book Antiqua" panose="02040602050305030304" pitchFamily="18" charset="0"/>
              </a:rPr>
              <a:t> dan </a:t>
            </a:r>
            <a:r>
              <a:rPr lang="en-ID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pembelajaran</a:t>
            </a:r>
            <a:r>
              <a:rPr lang="en-ID" b="1" dirty="0">
                <a:solidFill>
                  <a:srgbClr val="FF0000"/>
                </a:solidFill>
                <a:latin typeface="Book Antiqua" panose="02040602050305030304" pitchFamily="18" charset="0"/>
              </a:rPr>
              <a:t> holistic </a:t>
            </a:r>
            <a:r>
              <a:rPr lang="en-ID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berdasarkan</a:t>
            </a:r>
            <a:r>
              <a:rPr lang="en-ID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nilai</a:t>
            </a:r>
            <a:r>
              <a:rPr lang="en-ID" b="1" dirty="0">
                <a:solidFill>
                  <a:srgbClr val="FF0000"/>
                </a:solidFill>
                <a:latin typeface="Book Antiqua" panose="02040602050305030304" pitchFamily="18" charset="0"/>
              </a:rPr>
              <a:t>- </a:t>
            </a:r>
            <a:r>
              <a:rPr lang="en-ID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nilai</a:t>
            </a:r>
            <a:r>
              <a:rPr lang="en-ID" b="1" dirty="0">
                <a:solidFill>
                  <a:srgbClr val="FF0000"/>
                </a:solidFill>
                <a:latin typeface="Book Antiqua" panose="02040602050305030304" pitchFamily="18" charset="0"/>
              </a:rPr>
              <a:t> Islam.</a:t>
            </a:r>
          </a:p>
          <a:p>
            <a:pPr marL="457200" indent="-457200">
              <a:buFont typeface="+mj-lt"/>
              <a:buAutoNum type="arabicPeriod"/>
            </a:pP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Meningkatkan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Budaya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Islami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 dan Spirit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Bermuhammadiyah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b="1" dirty="0" err="1">
                <a:solidFill>
                  <a:srgbClr val="00BDFB"/>
                </a:solidFill>
                <a:latin typeface="Book Antiqua" panose="02040602050305030304" pitchFamily="18" charset="0"/>
              </a:rPr>
              <a:t>Meningkatkan</a:t>
            </a:r>
            <a:r>
              <a:rPr lang="en-ID" b="1" dirty="0">
                <a:solidFill>
                  <a:srgbClr val="00BDFB"/>
                </a:solidFill>
                <a:latin typeface="Book Antiqua" panose="02040602050305030304" pitchFamily="18" charset="0"/>
              </a:rPr>
              <a:t> tata </a:t>
            </a:r>
            <a:r>
              <a:rPr lang="en-ID" b="1" dirty="0" err="1">
                <a:solidFill>
                  <a:srgbClr val="00BDFB"/>
                </a:solidFill>
                <a:latin typeface="Book Antiqua" panose="02040602050305030304" pitchFamily="18" charset="0"/>
              </a:rPr>
              <a:t>kelola</a:t>
            </a:r>
            <a:r>
              <a:rPr lang="en-ID" b="1" dirty="0">
                <a:solidFill>
                  <a:srgbClr val="00BDFB"/>
                </a:solidFill>
                <a:latin typeface="Book Antiqua" panose="02040602050305030304" pitchFamily="18" charset="0"/>
              </a:rPr>
              <a:t> </a:t>
            </a:r>
            <a:r>
              <a:rPr lang="en-ID" b="1" dirty="0" err="1">
                <a:solidFill>
                  <a:srgbClr val="00BDFB"/>
                </a:solidFill>
                <a:latin typeface="Book Antiqua" panose="02040602050305030304" pitchFamily="18" charset="0"/>
              </a:rPr>
              <a:t>kelembagaan</a:t>
            </a:r>
            <a:r>
              <a:rPr lang="en-ID" b="1" dirty="0">
                <a:solidFill>
                  <a:srgbClr val="00BDFB"/>
                </a:solidFill>
                <a:latin typeface="Book Antiqua" panose="02040602050305030304" pitchFamily="18" charset="0"/>
              </a:rPr>
              <a:t> yang professional </a:t>
            </a:r>
            <a:r>
              <a:rPr lang="en-ID" b="1" dirty="0" err="1">
                <a:solidFill>
                  <a:srgbClr val="00BDFB"/>
                </a:solidFill>
                <a:latin typeface="Book Antiqua" panose="02040602050305030304" pitchFamily="18" charset="0"/>
              </a:rPr>
              <a:t>berdasarkan</a:t>
            </a:r>
            <a:r>
              <a:rPr lang="en-ID" b="1" dirty="0">
                <a:solidFill>
                  <a:srgbClr val="00BDFB"/>
                </a:solidFill>
                <a:latin typeface="Book Antiqua" panose="02040602050305030304" pitchFamily="18" charset="0"/>
              </a:rPr>
              <a:t> </a:t>
            </a:r>
            <a:r>
              <a:rPr lang="en-ID" b="1" dirty="0" err="1">
                <a:solidFill>
                  <a:srgbClr val="00BDFB"/>
                </a:solidFill>
                <a:latin typeface="Book Antiqua" panose="02040602050305030304" pitchFamily="18" charset="0"/>
              </a:rPr>
              <a:t>nilai-nilai</a:t>
            </a:r>
            <a:r>
              <a:rPr lang="en-ID" b="1" dirty="0">
                <a:solidFill>
                  <a:srgbClr val="00BDFB"/>
                </a:solidFill>
                <a:latin typeface="Book Antiqua" panose="02040602050305030304" pitchFamily="18" charset="0"/>
              </a:rPr>
              <a:t> Islam.</a:t>
            </a:r>
          </a:p>
          <a:p>
            <a:pPr marL="457200" indent="-457200">
              <a:buFont typeface="+mj-lt"/>
              <a:buAutoNum type="arabicPeriod"/>
            </a:pP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Meningkatkan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pembinaan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prestasi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akademik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dan non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akademik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b="1" dirty="0" err="1">
                <a:solidFill>
                  <a:srgbClr val="BEBE02"/>
                </a:solidFill>
                <a:latin typeface="Book Antiqua" panose="02040602050305030304" pitchFamily="18" charset="0"/>
              </a:rPr>
              <a:t>Mengembangkan</a:t>
            </a:r>
            <a:r>
              <a:rPr lang="en-ID" b="1" dirty="0">
                <a:solidFill>
                  <a:srgbClr val="BEBE02"/>
                </a:solidFill>
                <a:latin typeface="Book Antiqua" panose="02040602050305030304" pitchFamily="18" charset="0"/>
              </a:rPr>
              <a:t> </a:t>
            </a:r>
            <a:r>
              <a:rPr lang="en-ID" b="1" dirty="0" err="1">
                <a:solidFill>
                  <a:srgbClr val="BEBE02"/>
                </a:solidFill>
                <a:latin typeface="Book Antiqua" panose="02040602050305030304" pitchFamily="18" charset="0"/>
              </a:rPr>
              <a:t>kerjasama</a:t>
            </a:r>
            <a:r>
              <a:rPr lang="en-ID" b="1" dirty="0">
                <a:solidFill>
                  <a:srgbClr val="BEBE02"/>
                </a:solidFill>
                <a:latin typeface="Book Antiqua" panose="02040602050305030304" pitchFamily="18" charset="0"/>
              </a:rPr>
              <a:t> </a:t>
            </a:r>
            <a:r>
              <a:rPr lang="en-ID" b="1" dirty="0" err="1">
                <a:solidFill>
                  <a:srgbClr val="BEBE02"/>
                </a:solidFill>
                <a:latin typeface="Book Antiqua" panose="02040602050305030304" pitchFamily="18" charset="0"/>
              </a:rPr>
              <a:t>dengan</a:t>
            </a:r>
            <a:r>
              <a:rPr lang="en-ID" b="1" dirty="0">
                <a:solidFill>
                  <a:srgbClr val="BEBE02"/>
                </a:solidFill>
                <a:latin typeface="Book Antiqua" panose="02040602050305030304" pitchFamily="18" charset="0"/>
              </a:rPr>
              <a:t> </a:t>
            </a:r>
            <a:r>
              <a:rPr lang="en-ID" b="1" dirty="0" err="1">
                <a:solidFill>
                  <a:srgbClr val="BEBE02"/>
                </a:solidFill>
                <a:latin typeface="Book Antiqua" panose="02040602050305030304" pitchFamily="18" charset="0"/>
              </a:rPr>
              <a:t>lembaga</a:t>
            </a:r>
            <a:r>
              <a:rPr lang="en-ID" b="1" dirty="0">
                <a:solidFill>
                  <a:srgbClr val="BEBE02"/>
                </a:solidFill>
                <a:latin typeface="Book Antiqua" panose="02040602050305030304" pitchFamily="18" charset="0"/>
              </a:rPr>
              <a:t> lain di </a:t>
            </a:r>
            <a:r>
              <a:rPr lang="en-ID" b="1" dirty="0" err="1">
                <a:solidFill>
                  <a:srgbClr val="BEBE02"/>
                </a:solidFill>
                <a:latin typeface="Book Antiqua" panose="02040602050305030304" pitchFamily="18" charset="0"/>
              </a:rPr>
              <a:t>dalam</a:t>
            </a:r>
            <a:r>
              <a:rPr lang="en-ID" b="1" dirty="0">
                <a:solidFill>
                  <a:srgbClr val="BEBE02"/>
                </a:solidFill>
                <a:latin typeface="Book Antiqua" panose="02040602050305030304" pitchFamily="18" charset="0"/>
              </a:rPr>
              <a:t> dan </a:t>
            </a:r>
            <a:r>
              <a:rPr lang="en-ID" b="1" dirty="0" err="1">
                <a:solidFill>
                  <a:srgbClr val="BEBE02"/>
                </a:solidFill>
                <a:latin typeface="Book Antiqua" panose="02040602050305030304" pitchFamily="18" charset="0"/>
              </a:rPr>
              <a:t>luar</a:t>
            </a:r>
            <a:r>
              <a:rPr lang="en-ID" b="1" dirty="0">
                <a:solidFill>
                  <a:srgbClr val="BEBE02"/>
                </a:solidFill>
                <a:latin typeface="Book Antiqua" panose="02040602050305030304" pitchFamily="18" charset="0"/>
              </a:rPr>
              <a:t> negeri.</a:t>
            </a:r>
          </a:p>
        </p:txBody>
      </p:sp>
    </p:spTree>
    <p:extLst>
      <p:ext uri="{BB962C8B-B14F-4D97-AF65-F5344CB8AC3E}">
        <p14:creationId xmlns:p14="http://schemas.microsoft.com/office/powerpoint/2010/main" val="43817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8DE9-472B-1BB9-8F3C-7FB3B484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9849"/>
            <a:ext cx="10515600" cy="1325563"/>
          </a:xfrm>
        </p:spPr>
        <p:txBody>
          <a:bodyPr/>
          <a:lstStyle/>
          <a:p>
            <a:r>
              <a:rPr lang="en-GB" b="1" dirty="0">
                <a:latin typeface="Book Antiqua" panose="02040602050305030304" pitchFamily="18" charset="0"/>
              </a:rPr>
              <a:t>CORE VALUES SMAMDA</a:t>
            </a:r>
            <a:endParaRPr lang="en-ID" b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2F818-B4B2-E1DF-5191-E1A70D6F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96282"/>
            <a:ext cx="10393907" cy="52134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S</a:t>
            </a:r>
            <a:r>
              <a:rPr lang="en-GB" dirty="0" err="1">
                <a:solidFill>
                  <a:srgbClr val="FF0000"/>
                </a:solidFill>
                <a:latin typeface="Book Antiqua" panose="02040602050305030304" pitchFamily="18" charset="0"/>
              </a:rPr>
              <a:t>inergi</a:t>
            </a:r>
            <a:r>
              <a:rPr lang="en-GB" dirty="0">
                <a:latin typeface="Book Antiqua" panose="02040602050305030304" pitchFamily="18" charset="0"/>
              </a:rPr>
              <a:t> : </a:t>
            </a:r>
            <a:r>
              <a:rPr lang="en-GB" dirty="0" err="1">
                <a:latin typeface="Book Antiqua" panose="02040602050305030304" pitchFamily="18" charset="0"/>
              </a:rPr>
              <a:t>kerja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sama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dengan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berbagai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pihak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dalam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kebaikan</a:t>
            </a:r>
            <a:r>
              <a:rPr lang="en-GB" dirty="0">
                <a:latin typeface="Book Antiqua" panose="02040602050305030304" pitchFamily="18" charset="0"/>
              </a:rPr>
              <a:t> dan </a:t>
            </a:r>
            <a:r>
              <a:rPr lang="en-GB" dirty="0" err="1">
                <a:latin typeface="Book Antiqua" panose="02040602050305030304" pitchFamily="18" charset="0"/>
              </a:rPr>
              <a:t>ketaqwaan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untuk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kemajuan</a:t>
            </a:r>
            <a:r>
              <a:rPr lang="en-GB" dirty="0">
                <a:latin typeface="Book Antiqua" panose="02040602050305030304" pitchFamily="18" charset="0"/>
              </a:rPr>
              <a:t> dan </a:t>
            </a:r>
            <a:r>
              <a:rPr lang="en-GB" dirty="0" err="1">
                <a:latin typeface="Book Antiqua" panose="02040602050305030304" pitchFamily="18" charset="0"/>
              </a:rPr>
              <a:t>keunggulan</a:t>
            </a:r>
            <a:r>
              <a:rPr lang="en-GB" dirty="0">
                <a:latin typeface="Book Antiqua" panose="02040602050305030304" pitchFamily="18" charset="0"/>
              </a:rPr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M</a:t>
            </a:r>
            <a:r>
              <a:rPr lang="en-GB" dirty="0" err="1">
                <a:solidFill>
                  <a:srgbClr val="FF0000"/>
                </a:solidFill>
                <a:latin typeface="Book Antiqua" panose="02040602050305030304" pitchFamily="18" charset="0"/>
              </a:rPr>
              <a:t>andiri</a:t>
            </a:r>
            <a:r>
              <a:rPr lang="en-GB" dirty="0">
                <a:latin typeface="Book Antiqua" panose="02040602050305030304" pitchFamily="18" charset="0"/>
              </a:rPr>
              <a:t> : </a:t>
            </a:r>
            <a:r>
              <a:rPr lang="en-GB" dirty="0" err="1">
                <a:latin typeface="Book Antiqua" panose="02040602050305030304" pitchFamily="18" charset="0"/>
              </a:rPr>
              <a:t>mandiri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secara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pribadi</a:t>
            </a:r>
            <a:r>
              <a:rPr lang="en-GB" dirty="0">
                <a:latin typeface="Book Antiqua" panose="02040602050305030304" pitchFamily="18" charset="0"/>
              </a:rPr>
              <a:t> dan </a:t>
            </a:r>
            <a:r>
              <a:rPr lang="en-GB" dirty="0" err="1">
                <a:latin typeface="Book Antiqua" panose="02040602050305030304" pitchFamily="18" charset="0"/>
              </a:rPr>
              <a:t>otonom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secara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organisasi</a:t>
            </a:r>
            <a:r>
              <a:rPr lang="en-GB" dirty="0">
                <a:latin typeface="Book Antiqua" panose="02040602050305030304" pitchFamily="18" charset="0"/>
              </a:rPr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  <a:latin typeface="Book Antiqua" panose="02040602050305030304" pitchFamily="18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Book Antiqua" panose="02040602050305030304" pitchFamily="18" charset="0"/>
              </a:rPr>
              <a:t>manah</a:t>
            </a:r>
            <a:r>
              <a:rPr lang="en-GB" dirty="0">
                <a:latin typeface="Book Antiqua" panose="02040602050305030304" pitchFamily="18" charset="0"/>
              </a:rPr>
              <a:t> : </a:t>
            </a:r>
            <a:r>
              <a:rPr lang="en-GB" dirty="0" err="1">
                <a:latin typeface="Book Antiqua" panose="02040602050305030304" pitchFamily="18" charset="0"/>
              </a:rPr>
              <a:t>terpercaya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sehingga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mendapat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pengakuan</a:t>
            </a:r>
            <a:r>
              <a:rPr lang="en-GB" dirty="0">
                <a:latin typeface="Book Antiqua" panose="02040602050305030304" pitchFamily="18" charset="0"/>
              </a:rPr>
              <a:t> dan </a:t>
            </a:r>
            <a:r>
              <a:rPr lang="en-GB" dirty="0" err="1">
                <a:latin typeface="Book Antiqua" panose="02040602050305030304" pitchFamily="18" charset="0"/>
              </a:rPr>
              <a:t>dukungan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dari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berbagai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pihak</a:t>
            </a:r>
            <a:r>
              <a:rPr lang="en-GB" dirty="0">
                <a:latin typeface="Book Antiqua" panose="0204060205030503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M</a:t>
            </a:r>
            <a:r>
              <a:rPr lang="en-GB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otivasi</a:t>
            </a:r>
            <a:r>
              <a:rPr lang="en-GB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GB" dirty="0">
                <a:latin typeface="Book Antiqua" panose="02040602050305030304" pitchFamily="18" charset="0"/>
              </a:rPr>
              <a:t>: </a:t>
            </a:r>
            <a:r>
              <a:rPr lang="en-GB" dirty="0" err="1">
                <a:latin typeface="Book Antiqua" panose="02040602050305030304" pitchFamily="18" charset="0"/>
              </a:rPr>
              <a:t>menggerakkan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siswa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menjadi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kader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unggul</a:t>
            </a:r>
            <a:r>
              <a:rPr lang="en-GB" dirty="0">
                <a:latin typeface="Book Antiqua" panose="02040602050305030304" pitchFamily="18" charset="0"/>
              </a:rPr>
              <a:t>, Islami yang </a:t>
            </a:r>
            <a:r>
              <a:rPr lang="en-GB" dirty="0" err="1">
                <a:latin typeface="Book Antiqua" panose="02040602050305030304" pitchFamily="18" charset="0"/>
              </a:rPr>
              <a:t>berguna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bagi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persyarikatan</a:t>
            </a:r>
            <a:r>
              <a:rPr lang="en-GB" dirty="0">
                <a:latin typeface="Book Antiqua" panose="02040602050305030304" pitchFamily="18" charset="0"/>
              </a:rPr>
              <a:t>, </a:t>
            </a:r>
            <a:r>
              <a:rPr lang="en-GB" dirty="0" err="1">
                <a:latin typeface="Book Antiqua" panose="02040602050305030304" pitchFamily="18" charset="0"/>
              </a:rPr>
              <a:t>bangsa</a:t>
            </a:r>
            <a:r>
              <a:rPr lang="en-GB" dirty="0">
                <a:latin typeface="Book Antiqua" panose="02040602050305030304" pitchFamily="18" charset="0"/>
              </a:rPr>
              <a:t> dan negara;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D</a:t>
            </a:r>
            <a:r>
              <a:rPr lang="en-GB" dirty="0" err="1">
                <a:solidFill>
                  <a:srgbClr val="FF0000"/>
                </a:solidFill>
                <a:latin typeface="Book Antiqua" panose="02040602050305030304" pitchFamily="18" charset="0"/>
              </a:rPr>
              <a:t>isiplin</a:t>
            </a:r>
            <a:r>
              <a:rPr lang="en-GB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GB" dirty="0">
                <a:latin typeface="Book Antiqua" panose="02040602050305030304" pitchFamily="18" charset="0"/>
              </a:rPr>
              <a:t>: </a:t>
            </a:r>
            <a:r>
              <a:rPr lang="en-GB" dirty="0" err="1">
                <a:latin typeface="Book Antiqua" panose="02040602050305030304" pitchFamily="18" charset="0"/>
              </a:rPr>
              <a:t>taat</a:t>
            </a:r>
            <a:r>
              <a:rPr lang="en-GB" dirty="0">
                <a:latin typeface="Book Antiqua" panose="02040602050305030304" pitchFamily="18" charset="0"/>
              </a:rPr>
              <a:t>/</a:t>
            </a:r>
            <a:r>
              <a:rPr lang="en-GB" dirty="0" err="1">
                <a:latin typeface="Book Antiqua" panose="02040602050305030304" pitchFamily="18" charset="0"/>
              </a:rPr>
              <a:t>patuh</a:t>
            </a:r>
            <a:r>
              <a:rPr lang="en-GB" dirty="0">
                <a:latin typeface="Book Antiqua" panose="02040602050305030304" pitchFamily="18" charset="0"/>
              </a:rPr>
              <a:t> dan </a:t>
            </a:r>
            <a:r>
              <a:rPr lang="en-GB" dirty="0" err="1">
                <a:latin typeface="Book Antiqua" panose="02040602050305030304" pitchFamily="18" charset="0"/>
              </a:rPr>
              <a:t>berintegritas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dalam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menjalan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tugas</a:t>
            </a:r>
            <a:r>
              <a:rPr lang="en-GB" dirty="0">
                <a:latin typeface="Book Antiqua" panose="02040602050305030304" pitchFamily="18" charset="0"/>
              </a:rPr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A</a:t>
            </a:r>
            <a:r>
              <a:rPr lang="en-GB" dirty="0" err="1">
                <a:solidFill>
                  <a:srgbClr val="FF0000"/>
                </a:solidFill>
                <a:latin typeface="Book Antiqua" panose="02040602050305030304" pitchFamily="18" charset="0"/>
              </a:rPr>
              <a:t>daptif</a:t>
            </a:r>
            <a:r>
              <a:rPr lang="en-GB" dirty="0">
                <a:latin typeface="Book Antiqua" panose="02040602050305030304" pitchFamily="18" charset="0"/>
              </a:rPr>
              <a:t> : </a:t>
            </a:r>
            <a:r>
              <a:rPr lang="en-GB" dirty="0" err="1">
                <a:latin typeface="Book Antiqua" panose="02040602050305030304" pitchFamily="18" charset="0"/>
              </a:rPr>
              <a:t>terus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bergerak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cepat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dalam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meyerap</a:t>
            </a:r>
            <a:r>
              <a:rPr lang="en-GB" dirty="0">
                <a:latin typeface="Book Antiqua" panose="02040602050305030304" pitchFamily="18" charset="0"/>
              </a:rPr>
              <a:t> IPTEK </a:t>
            </a:r>
            <a:r>
              <a:rPr lang="en-GB" dirty="0" err="1">
                <a:latin typeface="Book Antiqua" panose="02040602050305030304" pitchFamily="18" charset="0"/>
              </a:rPr>
              <a:t>sesuai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dengan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perkembangan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jaman</a:t>
            </a:r>
            <a:r>
              <a:rPr lang="en-GB" dirty="0">
                <a:latin typeface="Book Antiqua" panose="02040602050305030304" pitchFamily="18" charset="0"/>
              </a:rPr>
              <a:t>;</a:t>
            </a:r>
            <a:endParaRPr lang="en-ID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2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31B5E-EC7F-8D8F-FE62-EB6EFC74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600" y="-627130"/>
            <a:ext cx="9578050" cy="67712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BE61A8-3278-0004-2C70-E43C8414050E}"/>
              </a:ext>
            </a:extLst>
          </p:cNvPr>
          <p:cNvSpPr/>
          <p:nvPr/>
        </p:nvSpPr>
        <p:spPr>
          <a:xfrm>
            <a:off x="4957445" y="-430443"/>
            <a:ext cx="227711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973B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E717F-8638-0752-4454-4347A5BB3F7A}"/>
              </a:ext>
            </a:extLst>
          </p:cNvPr>
          <p:cNvSpPr txBox="1"/>
          <p:nvPr/>
        </p:nvSpPr>
        <p:spPr>
          <a:xfrm>
            <a:off x="-1482750" y="4493982"/>
            <a:ext cx="15144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973B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Kenapa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973B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973B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harus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973B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973B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berubah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973B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직사각형 3">
            <a:extLst>
              <a:ext uri="{FF2B5EF4-FFF2-40B4-BE49-F238E27FC236}">
                <a16:creationId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704087" y="701675"/>
            <a:ext cx="4933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5400" b="1" dirty="0" err="1">
                <a:solidFill>
                  <a:schemeClr val="bg1"/>
                </a:solidFill>
                <a:latin typeface="+mj-lt"/>
              </a:rPr>
              <a:t>Perubahan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</a:rPr>
              <a:t> Logo </a:t>
            </a:r>
            <a:r>
              <a:rPr lang="en-US" altLang="ko-KR" sz="5400" b="1" dirty="0" err="1">
                <a:solidFill>
                  <a:schemeClr val="bg1"/>
                </a:solidFill>
                <a:latin typeface="+mj-lt"/>
              </a:rPr>
              <a:t>Smamda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</a:rPr>
              <a:t> </a:t>
            </a:r>
            <a:endParaRPr lang="ko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BA36E-AC1A-40D4-9DF5-05F97C3BBB90}"/>
              </a:ext>
            </a:extLst>
          </p:cNvPr>
          <p:cNvSpPr/>
          <p:nvPr/>
        </p:nvSpPr>
        <p:spPr>
          <a:xfrm>
            <a:off x="6186490" y="3753732"/>
            <a:ext cx="2286000" cy="192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6B0F51-8F9B-47F8-BC8B-11BFC7BCA68D}"/>
              </a:ext>
            </a:extLst>
          </p:cNvPr>
          <p:cNvSpPr/>
          <p:nvPr/>
        </p:nvSpPr>
        <p:spPr>
          <a:xfrm>
            <a:off x="9178591" y="3753732"/>
            <a:ext cx="2286000" cy="1920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BAE9A07-2F8A-4821-AEC7-0E33A858926E}"/>
              </a:ext>
            </a:extLst>
          </p:cNvPr>
          <p:cNvSpPr/>
          <p:nvPr/>
        </p:nvSpPr>
        <p:spPr>
          <a:xfrm>
            <a:off x="6541550" y="5472443"/>
            <a:ext cx="1575881" cy="37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15CFC4F-4AC4-409F-9D37-0135455B6EAC}"/>
              </a:ext>
            </a:extLst>
          </p:cNvPr>
          <p:cNvSpPr/>
          <p:nvPr/>
        </p:nvSpPr>
        <p:spPr>
          <a:xfrm>
            <a:off x="9533651" y="5472442"/>
            <a:ext cx="1575881" cy="37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47D510F4-B09E-4FE9-AC96-F5A0AF88E9E6}"/>
              </a:ext>
            </a:extLst>
          </p:cNvPr>
          <p:cNvSpPr txBox="1">
            <a:spLocks/>
          </p:cNvSpPr>
          <p:nvPr/>
        </p:nvSpPr>
        <p:spPr>
          <a:xfrm>
            <a:off x="6357146" y="4497858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dirty="0" err="1">
                <a:solidFill>
                  <a:schemeClr val="bg1"/>
                </a:solidFill>
              </a:rPr>
              <a:t>Sebelum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2023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5C9EB588-57D1-427E-A8DE-D968C10A63D8}"/>
              </a:ext>
            </a:extLst>
          </p:cNvPr>
          <p:cNvSpPr txBox="1">
            <a:spLocks/>
          </p:cNvSpPr>
          <p:nvPr/>
        </p:nvSpPr>
        <p:spPr>
          <a:xfrm>
            <a:off x="9445499" y="4497858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2023 </a:t>
            </a:r>
          </a:p>
          <a:p>
            <a:pPr algn="ctr"/>
            <a:r>
              <a:rPr lang="en-US" altLang="ko-KR" sz="3200" dirty="0" err="1">
                <a:solidFill>
                  <a:schemeClr val="bg1"/>
                </a:solidFill>
              </a:rPr>
              <a:t>ke</a:t>
            </a:r>
            <a:r>
              <a:rPr lang="en-US" altLang="ko-KR" sz="3200" dirty="0">
                <a:solidFill>
                  <a:schemeClr val="bg1"/>
                </a:solidFill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</a:rPr>
              <a:t>depan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DE1233-9C33-4FC5-B8AD-B3D78877614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D6BAD9-0580-4F8A-ACCB-8E156779EB0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97BC9-3CAC-BB00-0102-587515AF3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"/>
          <a:stretch/>
        </p:blipFill>
        <p:spPr>
          <a:xfrm>
            <a:off x="6189902" y="1418787"/>
            <a:ext cx="2277970" cy="1665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E161D6-ED24-5FB0-694F-2FD27E61E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504" y="977083"/>
            <a:ext cx="3401326" cy="24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Harapan </a:t>
            </a:r>
            <a:r>
              <a:rPr lang="en-US" dirty="0" err="1">
                <a:solidFill>
                  <a:srgbClr val="0070C0"/>
                </a:solidFill>
              </a:rPr>
              <a:t>Perubahan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060C20-73CD-4258-A0B2-43BE0B7DC5BB}"/>
              </a:ext>
            </a:extLst>
          </p:cNvPr>
          <p:cNvGrpSpPr/>
          <p:nvPr/>
        </p:nvGrpSpPr>
        <p:grpSpPr>
          <a:xfrm>
            <a:off x="-9167" y="5023317"/>
            <a:ext cx="4449055" cy="494026"/>
            <a:chOff x="62017" y="3362835"/>
            <a:chExt cx="3273246" cy="49402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0EB999-B7E2-41DC-8B1D-8FE1F7CC4BB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7E4E37-DB86-4C3C-8D4D-5BCE0046BE30}"/>
                </a:ext>
              </a:extLst>
            </p:cNvPr>
            <p:cNvSpPr txBox="1"/>
            <p:nvPr/>
          </p:nvSpPr>
          <p:spPr>
            <a:xfrm>
              <a:off x="62017" y="3362835"/>
              <a:ext cx="3273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err="1">
                  <a:solidFill>
                    <a:srgbClr val="0070C0"/>
                  </a:solidFill>
                  <a:cs typeface="Arial" pitchFamily="34" charset="0"/>
                </a:rPr>
                <a:t>Beradaptasi</a:t>
              </a:r>
              <a:r>
                <a:rPr lang="en-US" altLang="ko-KR" sz="2400" b="1" dirty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rgbClr val="0070C0"/>
                  </a:solidFill>
                  <a:cs typeface="Arial" pitchFamily="34" charset="0"/>
                </a:rPr>
                <a:t>Dengan</a:t>
              </a:r>
              <a:r>
                <a:rPr lang="en-US" altLang="ko-KR" sz="2400" b="1" dirty="0">
                  <a:solidFill>
                    <a:srgbClr val="0070C0"/>
                  </a:solidFill>
                  <a:cs typeface="Arial" pitchFamily="34" charset="0"/>
                </a:rPr>
                <a:t> Zaman</a:t>
              </a:r>
              <a:endParaRPr lang="ko-KR" altLang="en-US" sz="2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B0C1CA-3400-4ACC-BC24-5DB00448C690}"/>
              </a:ext>
            </a:extLst>
          </p:cNvPr>
          <p:cNvGrpSpPr/>
          <p:nvPr/>
        </p:nvGrpSpPr>
        <p:grpSpPr>
          <a:xfrm>
            <a:off x="-65636" y="1418274"/>
            <a:ext cx="3701733" cy="1028314"/>
            <a:chOff x="767303" y="2828547"/>
            <a:chExt cx="2095994" cy="102831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A17641-61F7-4372-B8FF-EBA67B745C5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998A9F-8533-4F1D-91DE-8176F504BCF6}"/>
                </a:ext>
              </a:extLst>
            </p:cNvPr>
            <p:cNvSpPr txBox="1"/>
            <p:nvPr/>
          </p:nvSpPr>
          <p:spPr>
            <a:xfrm>
              <a:off x="767303" y="282854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err="1">
                  <a:solidFill>
                    <a:srgbClr val="0070C0"/>
                  </a:solidFill>
                  <a:cs typeface="Arial" pitchFamily="34" charset="0"/>
                </a:rPr>
                <a:t>Mengubah</a:t>
              </a:r>
              <a:r>
                <a:rPr lang="en-US" altLang="ko-KR" sz="2400" b="1" dirty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rgbClr val="0070C0"/>
                  </a:solidFill>
                  <a:cs typeface="Arial" pitchFamily="34" charset="0"/>
                </a:rPr>
                <a:t>Persepsi</a:t>
              </a:r>
              <a:endParaRPr lang="ko-KR" altLang="en-US" sz="2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9FB61F-7AC5-4FD4-8D66-DBC8F5A5428D}"/>
              </a:ext>
            </a:extLst>
          </p:cNvPr>
          <p:cNvGrpSpPr/>
          <p:nvPr/>
        </p:nvGrpSpPr>
        <p:grpSpPr>
          <a:xfrm>
            <a:off x="8544716" y="2606069"/>
            <a:ext cx="3647283" cy="1045793"/>
            <a:chOff x="803639" y="2811068"/>
            <a:chExt cx="2241089" cy="104579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4890C6-EE34-419C-BC1D-79353E78370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DDACEF-3385-44D5-81E3-1D8FA2B9F2A1}"/>
                </a:ext>
              </a:extLst>
            </p:cNvPr>
            <p:cNvSpPr txBox="1"/>
            <p:nvPr/>
          </p:nvSpPr>
          <p:spPr>
            <a:xfrm>
              <a:off x="803639" y="2811068"/>
              <a:ext cx="22410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err="1">
                  <a:solidFill>
                    <a:srgbClr val="0070C0"/>
                  </a:solidFill>
                  <a:cs typeface="Arial" pitchFamily="34" charset="0"/>
                </a:rPr>
                <a:t>Memperluas</a:t>
              </a:r>
              <a:r>
                <a:rPr lang="en-US" altLang="ko-KR" sz="2400" b="1" dirty="0">
                  <a:solidFill>
                    <a:srgbClr val="0070C0"/>
                  </a:solidFill>
                  <a:cs typeface="Arial" pitchFamily="34" charset="0"/>
                </a:rPr>
                <a:t> Target Pasar </a:t>
              </a:r>
              <a:endParaRPr lang="ko-KR" altLang="en-US" sz="2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D5A92B-6771-4A1B-846B-487709132C70}"/>
              </a:ext>
            </a:extLst>
          </p:cNvPr>
          <p:cNvGrpSpPr/>
          <p:nvPr/>
        </p:nvGrpSpPr>
        <p:grpSpPr>
          <a:xfrm>
            <a:off x="8544716" y="4344657"/>
            <a:ext cx="2792366" cy="494026"/>
            <a:chOff x="803640" y="3362835"/>
            <a:chExt cx="2059657" cy="49402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74B199-AD90-43F3-A941-A9021AF026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F57AA33-6AA6-4688-92FC-464E3C74C7D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err="1">
                  <a:solidFill>
                    <a:srgbClr val="0070C0"/>
                  </a:solidFill>
                  <a:cs typeface="Arial" pitchFamily="34" charset="0"/>
                </a:rPr>
                <a:t>Penyegaran</a:t>
              </a:r>
              <a:endParaRPr lang="ko-KR" altLang="en-US" sz="2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489B2D-8947-4CD6-AD86-5F9B13A86D5F}"/>
              </a:ext>
            </a:extLst>
          </p:cNvPr>
          <p:cNvGrpSpPr/>
          <p:nvPr/>
        </p:nvGrpSpPr>
        <p:grpSpPr>
          <a:xfrm>
            <a:off x="133350" y="3329021"/>
            <a:ext cx="3399477" cy="722455"/>
            <a:chOff x="803640" y="3134406"/>
            <a:chExt cx="2059657" cy="72245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45026B-00DD-4C40-ABB0-0DA53818DFC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ACF95B-C50C-4979-8D47-7807352A25D0}"/>
                </a:ext>
              </a:extLst>
            </p:cNvPr>
            <p:cNvSpPr txBox="1"/>
            <p:nvPr/>
          </p:nvSpPr>
          <p:spPr>
            <a:xfrm>
              <a:off x="803640" y="3134406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err="1">
                  <a:solidFill>
                    <a:srgbClr val="0070C0"/>
                  </a:solidFill>
                  <a:cs typeface="Arial" pitchFamily="34" charset="0"/>
                </a:rPr>
                <a:t>Meningkatkan</a:t>
              </a:r>
              <a:r>
                <a:rPr lang="en-US" altLang="ko-KR" sz="2400" b="1" dirty="0">
                  <a:solidFill>
                    <a:srgbClr val="0070C0"/>
                  </a:solidFill>
                  <a:cs typeface="Arial" pitchFamily="34" charset="0"/>
                </a:rPr>
                <a:t> Kinerja</a:t>
              </a:r>
              <a:endParaRPr lang="ko-KR" altLang="en-US" sz="2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cxnSp>
        <p:nvCxnSpPr>
          <p:cNvPr id="47" name="Elbow Connector 47">
            <a:extLst>
              <a:ext uri="{FF2B5EF4-FFF2-40B4-BE49-F238E27FC236}">
                <a16:creationId xmlns:a16="http://schemas.microsoft.com/office/drawing/2014/main" id="{596B1A67-F868-4FD1-BB01-09E0891F6D4E}"/>
              </a:ext>
            </a:extLst>
          </p:cNvPr>
          <p:cNvCxnSpPr>
            <a:cxnSpLocks/>
            <a:endCxn id="46" idx="3"/>
          </p:cNvCxnSpPr>
          <p:nvPr/>
        </p:nvCxnSpPr>
        <p:spPr>
          <a:xfrm rot="10800000">
            <a:off x="3532828" y="3559854"/>
            <a:ext cx="2455719" cy="672618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50">
            <a:extLst>
              <a:ext uri="{FF2B5EF4-FFF2-40B4-BE49-F238E27FC236}">
                <a16:creationId xmlns:a16="http://schemas.microsoft.com/office/drawing/2014/main" id="{650CCAD2-4B4F-4396-9DB5-D48A8EC2FE07}"/>
              </a:ext>
            </a:extLst>
          </p:cNvPr>
          <p:cNvCxnSpPr>
            <a:cxnSpLocks/>
            <a:endCxn id="37" idx="3"/>
          </p:cNvCxnSpPr>
          <p:nvPr/>
        </p:nvCxnSpPr>
        <p:spPr>
          <a:xfrm rot="10800000">
            <a:off x="3571923" y="1649108"/>
            <a:ext cx="2454269" cy="554023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그룹 17">
            <a:extLst>
              <a:ext uri="{FF2B5EF4-FFF2-40B4-BE49-F238E27FC236}">
                <a16:creationId xmlns:a16="http://schemas.microsoft.com/office/drawing/2014/main" id="{5B61B9E2-DECB-45AA-8B61-B52235DDC81F}"/>
              </a:ext>
            </a:extLst>
          </p:cNvPr>
          <p:cNvGrpSpPr/>
          <p:nvPr/>
        </p:nvGrpSpPr>
        <p:grpSpPr>
          <a:xfrm>
            <a:off x="4391591" y="1699508"/>
            <a:ext cx="3461258" cy="4909285"/>
            <a:chOff x="4391588" y="1699505"/>
            <a:chExt cx="3461258" cy="4909284"/>
          </a:xfrm>
        </p:grpSpPr>
        <p:sp>
          <p:nvSpPr>
            <p:cNvPr id="50" name="Trapezoid 22">
              <a:extLst>
                <a:ext uri="{FF2B5EF4-FFF2-40B4-BE49-F238E27FC236}">
                  <a16:creationId xmlns:a16="http://schemas.microsoft.com/office/drawing/2014/main" id="{B6C2026F-718C-44A5-92DB-1C7CDBC6A8BF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Trapezoid 22">
              <a:extLst>
                <a:ext uri="{FF2B5EF4-FFF2-40B4-BE49-F238E27FC236}">
                  <a16:creationId xmlns:a16="http://schemas.microsoft.com/office/drawing/2014/main" id="{5EBBDFB6-9238-457A-A2BD-125E63C59008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" name="Trapezoid 22">
              <a:extLst>
                <a:ext uri="{FF2B5EF4-FFF2-40B4-BE49-F238E27FC236}">
                  <a16:creationId xmlns:a16="http://schemas.microsoft.com/office/drawing/2014/main" id="{A97B10AC-6873-41A0-91A1-CC23D594F5ED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Trapezoid 22">
              <a:extLst>
                <a:ext uri="{FF2B5EF4-FFF2-40B4-BE49-F238E27FC236}">
                  <a16:creationId xmlns:a16="http://schemas.microsoft.com/office/drawing/2014/main" id="{1FD02D5E-6D38-4669-85BC-A17C8FD602CD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Trapezoid 22">
              <a:extLst>
                <a:ext uri="{FF2B5EF4-FFF2-40B4-BE49-F238E27FC236}">
                  <a16:creationId xmlns:a16="http://schemas.microsoft.com/office/drawing/2014/main" id="{02490004-7127-4997-AB01-430DA56BFEB7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E0A479-ECA8-45B2-9422-F8E8FA1CA78B}"/>
                </a:ext>
              </a:extLst>
            </p:cNvPr>
            <p:cNvSpPr txBox="1"/>
            <p:nvPr/>
          </p:nvSpPr>
          <p:spPr>
            <a:xfrm>
              <a:off x="6209567" y="226784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38D293-C00D-4CBF-88AF-C4081EB763F8}"/>
                </a:ext>
              </a:extLst>
            </p:cNvPr>
            <p:cNvSpPr txBox="1"/>
            <p:nvPr/>
          </p:nvSpPr>
          <p:spPr>
            <a:xfrm>
              <a:off x="6288475" y="312896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BB229E-AD08-4FB2-933A-591A62EA55C8}"/>
                </a:ext>
              </a:extLst>
            </p:cNvPr>
            <p:cNvSpPr txBox="1"/>
            <p:nvPr/>
          </p:nvSpPr>
          <p:spPr>
            <a:xfrm>
              <a:off x="5886651" y="4404596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C1B55C0-EFD2-4954-8551-BC7DA5FF2498}"/>
                </a:ext>
              </a:extLst>
            </p:cNvPr>
            <p:cNvSpPr txBox="1"/>
            <p:nvPr/>
          </p:nvSpPr>
          <p:spPr>
            <a:xfrm>
              <a:off x="5260297" y="559141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CE7CDD5-0431-44C6-AFB6-9B36C8A7B865}"/>
                </a:ext>
              </a:extLst>
            </p:cNvPr>
            <p:cNvSpPr txBox="1"/>
            <p:nvPr/>
          </p:nvSpPr>
          <p:spPr>
            <a:xfrm>
              <a:off x="6632775" y="5391358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60" name="Elbow Connector 51">
            <a:extLst>
              <a:ext uri="{FF2B5EF4-FFF2-40B4-BE49-F238E27FC236}">
                <a16:creationId xmlns:a16="http://schemas.microsoft.com/office/drawing/2014/main" id="{4587DDFA-752A-464D-A366-D2155665693E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867731" y="3021568"/>
            <a:ext cx="1676985" cy="389211"/>
          </a:xfrm>
          <a:prstGeom prst="bentConnector3">
            <a:avLst/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53">
            <a:extLst>
              <a:ext uri="{FF2B5EF4-FFF2-40B4-BE49-F238E27FC236}">
                <a16:creationId xmlns:a16="http://schemas.microsoft.com/office/drawing/2014/main" id="{3BBF28BD-9CB7-417E-ADF5-60073E42F5E0}"/>
              </a:ext>
            </a:extLst>
          </p:cNvPr>
          <p:cNvCxnSpPr>
            <a:cxnSpLocks/>
            <a:endCxn id="34" idx="3"/>
          </p:cNvCxnSpPr>
          <p:nvPr/>
        </p:nvCxnSpPr>
        <p:spPr>
          <a:xfrm rot="10800000">
            <a:off x="4439894" y="5254150"/>
            <a:ext cx="539247" cy="384366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5">
            <a:extLst>
              <a:ext uri="{FF2B5EF4-FFF2-40B4-BE49-F238E27FC236}">
                <a16:creationId xmlns:a16="http://schemas.microsoft.com/office/drawing/2014/main" id="{E5629D17-97FC-43EC-924A-416CE18D3EE4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7310543" y="4575490"/>
            <a:ext cx="1234173" cy="1015929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231E6F-F22C-69FC-256D-6F4A352CC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299" y="4041"/>
            <a:ext cx="1753700" cy="123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2FB6-E2E7-A33B-C878-53B88DB3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93433"/>
            <a:ext cx="9905998" cy="62794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MAKNA &amp; FILOSOFI LOGO : </a:t>
            </a:r>
            <a:endParaRPr lang="en-ID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4BA475-A57E-9C7A-3D0D-052C365F45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097" y1="53448" x2="49097" y2="53448"/>
                        <a14:foregroundMark x1="50903" y1="51724" x2="50903" y2="51724"/>
                        <a14:backgroundMark x1="34116" y1="17241" x2="34116" y2="17241"/>
                        <a14:backgroundMark x1="28159" y1="43295" x2="28159" y2="43295"/>
                        <a14:backgroundMark x1="36101" y1="15900" x2="36101" y2="15900"/>
                        <a14:backgroundMark x1="36101" y1="15900" x2="36101" y2="15900"/>
                        <a14:backgroundMark x1="37726" y1="14559" x2="37726" y2="14559"/>
                        <a14:backgroundMark x1="39892" y1="12261" x2="39892" y2="12261"/>
                        <a14:backgroundMark x1="46570" y1="5939" x2="46570" y2="5939"/>
                        <a14:backgroundMark x1="48375" y1="4598" x2="48375" y2="4598"/>
                        <a14:backgroundMark x1="44765" y1="8046" x2="44765" y2="8046"/>
                        <a14:backgroundMark x1="32491" y1="19349" x2="32491" y2="19349"/>
                        <a14:backgroundMark x1="29422" y1="22797" x2="29422" y2="22797"/>
                        <a14:backgroundMark x1="27978" y1="41571" x2="27978" y2="41571"/>
                        <a14:backgroundMark x1="27798" y1="27969" x2="27798" y2="27969"/>
                        <a14:backgroundMark x1="28520" y1="25479" x2="28520" y2="25479"/>
                        <a14:backgroundMark x1="27798" y1="31226" x2="27798" y2="31226"/>
                        <a14:backgroundMark x1="27798" y1="36782" x2="27798" y2="36782"/>
                        <a14:backgroundMark x1="27798" y1="34291" x2="27798" y2="34291"/>
                        <a14:backgroundMark x1="27798" y1="39080" x2="27798" y2="39080"/>
                        <a14:backgroundMark x1="50361" y1="6897" x2="50361" y2="6897"/>
                        <a14:backgroundMark x1="53610" y1="9770" x2="53610" y2="9770"/>
                        <a14:backgroundMark x1="54874" y1="10920" x2="54874" y2="10920"/>
                        <a14:backgroundMark x1="58303" y1="13985" x2="58303" y2="13985"/>
                        <a14:backgroundMark x1="61011" y1="16858" x2="61011" y2="16858"/>
                        <a14:backgroundMark x1="65704" y1="19732" x2="65704" y2="19732"/>
                        <a14:backgroundMark x1="64079" y1="19732" x2="64079" y2="19732"/>
                        <a14:backgroundMark x1="67148" y1="24521" x2="67148" y2="24521"/>
                        <a14:backgroundMark x1="68592" y1="29885" x2="68592" y2="29885"/>
                        <a14:backgroundMark x1="68051" y1="27586" x2="68051" y2="27586"/>
                        <a14:backgroundMark x1="68412" y1="34674" x2="68412" y2="34674"/>
                        <a14:backgroundMark x1="68412" y1="37548" x2="68412" y2="37548"/>
                        <a14:backgroundMark x1="68592" y1="41954" x2="68592" y2="41954"/>
                        <a14:backgroundMark x1="68412" y1="32759" x2="68412" y2="32759"/>
                        <a14:backgroundMark x1="64982" y1="45211" x2="64982" y2="45211"/>
                        <a14:backgroundMark x1="69675" y1="44444" x2="69675" y2="44444"/>
                        <a14:backgroundMark x1="61191" y1="46360" x2="61191" y2="46360"/>
                        <a14:backgroundMark x1="56137" y1="48467" x2="56137" y2="48467"/>
                        <a14:backgroundMark x1="53971" y1="50192" x2="53971" y2="50192"/>
                        <a14:backgroundMark x1="51805" y1="52107" x2="51805" y2="52107"/>
                        <a14:backgroundMark x1="49458" y1="53448" x2="49458" y2="53448"/>
                        <a14:backgroundMark x1="50361" y1="52874" x2="50361" y2="52874"/>
                        <a14:backgroundMark x1="47834" y1="53640" x2="47834" y2="53640"/>
                        <a14:backgroundMark x1="46029" y1="52490" x2="46029" y2="52490"/>
                        <a14:backgroundMark x1="42599" y1="50192" x2="42599" y2="50192"/>
                        <a14:backgroundMark x1="39892" y1="48084" x2="39892" y2="48084"/>
                        <a14:backgroundMark x1="35560" y1="46360" x2="35560" y2="46360"/>
                        <a14:backgroundMark x1="31408" y1="45402" x2="31408" y2="45402"/>
                        <a14:backgroundMark x1="26534" y1="44253" x2="26534" y2="44253"/>
                        <a14:backgroundMark x1="58845" y1="57280" x2="58845" y2="57280"/>
                        <a14:backgroundMark x1="58845" y1="57280" x2="58845" y2="57280"/>
                        <a14:backgroundMark x1="59386" y1="15326" x2="59386" y2="15326"/>
                        <a14:backgroundMark x1="67509" y1="25862" x2="67509" y2="25862"/>
                        <a14:backgroundMark x1="68592" y1="40421" x2="68592" y2="40421"/>
                        <a14:backgroundMark x1="27798" y1="29693" x2="27798" y2="29693"/>
                        <a14:backgroundMark x1="28159" y1="35249" x2="28159" y2="35249"/>
                        <a14:backgroundMark x1="27978" y1="40613" x2="27978" y2="40613"/>
                        <a14:backgroundMark x1="40975" y1="11877" x2="40975" y2="11877"/>
                        <a14:backgroundMark x1="55415" y1="38889" x2="55415" y2="38889"/>
                        <a14:backgroundMark x1="57040" y1="35632" x2="57040" y2="35632"/>
                        <a14:backgroundMark x1="57220" y1="31418" x2="57220" y2="31418"/>
                        <a14:backgroundMark x1="57762" y1="32950" x2="57762" y2="32950"/>
                        <a14:backgroundMark x1="57040" y1="29885" x2="57040" y2="29885"/>
                        <a14:backgroundMark x1="55776" y1="26820" x2="55776" y2="26820"/>
                        <a14:backgroundMark x1="53610" y1="24713" x2="53610" y2="24713"/>
                        <a14:backgroundMark x1="53610" y1="24713" x2="53610" y2="24713"/>
                        <a14:backgroundMark x1="50542" y1="23180" x2="50542" y2="23180"/>
                        <a14:backgroundMark x1="48195" y1="22989" x2="48195" y2="22989"/>
                        <a14:backgroundMark x1="44765" y1="23563" x2="44765" y2="23563"/>
                        <a14:backgroundMark x1="42599" y1="24904" x2="42599" y2="24904"/>
                      </a14:backgroundRemoval>
                    </a14:imgEffect>
                  </a14:imgLayer>
                </a14:imgProps>
              </a:ext>
            </a:extLst>
          </a:blip>
          <a:srcRect b="12480"/>
          <a:stretch/>
        </p:blipFill>
        <p:spPr>
          <a:xfrm>
            <a:off x="220394" y="2050078"/>
            <a:ext cx="2503756" cy="206472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B4C21-1253-4EB1-320A-17AC8ED91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0350" y="180109"/>
            <a:ext cx="9391650" cy="6502046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ID" sz="2500" dirty="0">
                <a:solidFill>
                  <a:srgbClr val="FF0000"/>
                </a:solidFill>
              </a:rPr>
              <a:t>Garis </a:t>
            </a:r>
            <a:r>
              <a:rPr lang="en-ID" sz="2500" dirty="0" err="1">
                <a:solidFill>
                  <a:srgbClr val="FF0000"/>
                </a:solidFill>
              </a:rPr>
              <a:t>kubah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pintu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gerbang</a:t>
            </a:r>
            <a:r>
              <a:rPr lang="en-ID" sz="2500" dirty="0">
                <a:solidFill>
                  <a:srgbClr val="FF0000"/>
                </a:solidFill>
              </a:rPr>
              <a:t> masjid </a:t>
            </a:r>
            <a:r>
              <a:rPr lang="en-ID" sz="2500" dirty="0" err="1"/>
              <a:t>melambangkan</a:t>
            </a:r>
            <a:r>
              <a:rPr lang="en-ID" sz="2500" dirty="0"/>
              <a:t> SMAMDA </a:t>
            </a:r>
            <a:r>
              <a:rPr lang="en-ID" sz="2500" dirty="0" err="1"/>
              <a:t>menjadi</a:t>
            </a:r>
            <a:r>
              <a:rPr lang="en-ID" sz="2500" dirty="0"/>
              <a:t> </a:t>
            </a:r>
            <a:r>
              <a:rPr lang="en-ID" sz="2500" dirty="0" err="1">
                <a:solidFill>
                  <a:srgbClr val="FF0000"/>
                </a:solidFill>
              </a:rPr>
              <a:t>gerbang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pendidikan</a:t>
            </a:r>
            <a:r>
              <a:rPr lang="en-ID" sz="2500" dirty="0">
                <a:solidFill>
                  <a:srgbClr val="FF0000"/>
                </a:solidFill>
              </a:rPr>
              <a:t> Islam yang </a:t>
            </a:r>
            <a:r>
              <a:rPr lang="en-ID" sz="2500" dirty="0" err="1">
                <a:solidFill>
                  <a:srgbClr val="FF0000"/>
                </a:solidFill>
              </a:rPr>
              <a:t>berkarakter</a:t>
            </a:r>
            <a:r>
              <a:rPr lang="en-ID" sz="2500" dirty="0"/>
              <a:t>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ID" sz="2500" dirty="0" err="1"/>
              <a:t>Simbol</a:t>
            </a:r>
            <a:r>
              <a:rPr lang="en-ID" sz="2500" dirty="0"/>
              <a:t> </a:t>
            </a:r>
            <a:r>
              <a:rPr lang="en-ID" sz="2500" dirty="0" err="1"/>
              <a:t>pendidikan</a:t>
            </a:r>
            <a:r>
              <a:rPr lang="en-ID" sz="2500" dirty="0"/>
              <a:t> Muhammadiyah yang </a:t>
            </a:r>
            <a:r>
              <a:rPr lang="en-ID" sz="2500" dirty="0" err="1"/>
              <a:t>direpresentasikan</a:t>
            </a:r>
            <a:r>
              <a:rPr lang="en-ID" sz="2500" dirty="0"/>
              <a:t> </a:t>
            </a:r>
            <a:r>
              <a:rPr lang="en-ID" sz="2500" dirty="0" err="1">
                <a:solidFill>
                  <a:srgbClr val="FF0000"/>
                </a:solidFill>
              </a:rPr>
              <a:t>bangku</a:t>
            </a:r>
            <a:r>
              <a:rPr lang="en-ID" sz="2500" dirty="0">
                <a:solidFill>
                  <a:srgbClr val="FF0000"/>
                </a:solidFill>
              </a:rPr>
              <a:t> dan </a:t>
            </a:r>
            <a:r>
              <a:rPr lang="en-ID" sz="2500" dirty="0" err="1">
                <a:solidFill>
                  <a:srgbClr val="FF0000"/>
                </a:solidFill>
              </a:rPr>
              <a:t>pancaran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sinar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matahari</a:t>
            </a:r>
            <a:r>
              <a:rPr lang="en-ID" sz="2500" dirty="0"/>
              <a:t> </a:t>
            </a:r>
            <a:r>
              <a:rPr lang="en-ID" sz="2500" dirty="0" err="1"/>
              <a:t>menunjukan</a:t>
            </a:r>
            <a:r>
              <a:rPr lang="en-ID" sz="2500" dirty="0"/>
              <a:t> </a:t>
            </a:r>
            <a:r>
              <a:rPr lang="en-ID" sz="2500" dirty="0" err="1">
                <a:solidFill>
                  <a:srgbClr val="FF0000"/>
                </a:solidFill>
              </a:rPr>
              <a:t>visi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misi</a:t>
            </a:r>
            <a:r>
              <a:rPr lang="en-ID" sz="2500" dirty="0">
                <a:solidFill>
                  <a:srgbClr val="FF0000"/>
                </a:solidFill>
              </a:rPr>
              <a:t> SMAMDA</a:t>
            </a:r>
            <a:r>
              <a:rPr lang="en-ID" sz="2500" dirty="0"/>
              <a:t>.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ID" sz="2500" dirty="0" err="1">
                <a:solidFill>
                  <a:srgbClr val="FF0000"/>
                </a:solidFill>
              </a:rPr>
              <a:t>Siluet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buku</a:t>
            </a:r>
            <a:r>
              <a:rPr lang="en-ID" sz="2500" dirty="0">
                <a:solidFill>
                  <a:srgbClr val="FF0000"/>
                </a:solidFill>
              </a:rPr>
              <a:t> dan </a:t>
            </a:r>
            <a:r>
              <a:rPr lang="en-ID" sz="2500" dirty="0" err="1">
                <a:solidFill>
                  <a:srgbClr val="FF0000"/>
                </a:solidFill>
              </a:rPr>
              <a:t>pena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/>
              <a:t>yang </a:t>
            </a:r>
            <a:r>
              <a:rPr lang="en-ID" sz="2500" dirty="0" err="1"/>
              <a:t>saling</a:t>
            </a:r>
            <a:r>
              <a:rPr lang="en-ID" sz="2500" dirty="0"/>
              <a:t> </a:t>
            </a:r>
            <a:r>
              <a:rPr lang="en-ID" sz="2500" dirty="0" err="1"/>
              <a:t>terhubung</a:t>
            </a:r>
            <a:r>
              <a:rPr lang="en-ID" sz="2500" dirty="0"/>
              <a:t> </a:t>
            </a:r>
            <a:r>
              <a:rPr lang="en-ID" sz="2500" dirty="0" err="1"/>
              <a:t>menunjukkan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inovasi</a:t>
            </a:r>
            <a:r>
              <a:rPr lang="en-ID" sz="2500" dirty="0">
                <a:solidFill>
                  <a:srgbClr val="FF0000"/>
                </a:solidFill>
              </a:rPr>
              <a:t> Pendidikan </a:t>
            </a:r>
            <a:r>
              <a:rPr lang="en-ID" sz="2500" dirty="0"/>
              <a:t>yang </a:t>
            </a:r>
            <a:r>
              <a:rPr lang="en-ID" sz="2500" dirty="0" err="1">
                <a:solidFill>
                  <a:srgbClr val="FF0000"/>
                </a:solidFill>
              </a:rPr>
              <a:t>terus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menerus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/>
              <a:t>seiring</a:t>
            </a:r>
            <a:r>
              <a:rPr lang="en-ID" sz="2500" dirty="0"/>
              <a:t> </a:t>
            </a:r>
            <a:r>
              <a:rPr lang="en-ID" sz="2500" dirty="0" err="1"/>
              <a:t>perubahan</a:t>
            </a:r>
            <a:r>
              <a:rPr lang="en-ID" sz="2500" dirty="0"/>
              <a:t> </a:t>
            </a:r>
            <a:r>
              <a:rPr lang="en-ID" sz="2500" dirty="0" err="1"/>
              <a:t>jaman</a:t>
            </a:r>
            <a:r>
              <a:rPr lang="en-ID" sz="2500" dirty="0"/>
              <a:t>, IPTEK.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ID" sz="2500" dirty="0" err="1">
                <a:solidFill>
                  <a:srgbClr val="FF0000"/>
                </a:solidFill>
              </a:rPr>
              <a:t>Siluet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angka</a:t>
            </a:r>
            <a:r>
              <a:rPr lang="en-ID" sz="2500" dirty="0">
                <a:solidFill>
                  <a:srgbClr val="FF0000"/>
                </a:solidFill>
              </a:rPr>
              <a:t> dua</a:t>
            </a:r>
            <a:r>
              <a:rPr lang="en-ID" sz="2500" dirty="0"/>
              <a:t> yang </a:t>
            </a:r>
            <a:r>
              <a:rPr lang="en-ID" sz="2500" dirty="0" err="1"/>
              <a:t>dihasilkan</a:t>
            </a:r>
            <a:r>
              <a:rPr lang="en-ID" sz="2500" dirty="0"/>
              <a:t> </a:t>
            </a:r>
            <a:r>
              <a:rPr lang="en-ID" sz="2500" dirty="0" err="1"/>
              <a:t>dari</a:t>
            </a:r>
            <a:r>
              <a:rPr lang="en-ID" sz="2500" dirty="0"/>
              <a:t> </a:t>
            </a:r>
            <a:r>
              <a:rPr lang="en-ID" sz="2500" dirty="0" err="1"/>
              <a:t>representasi</a:t>
            </a:r>
            <a:r>
              <a:rPr lang="en-ID" sz="2500" dirty="0"/>
              <a:t> </a:t>
            </a:r>
            <a:r>
              <a:rPr lang="en-ID" sz="2500" dirty="0" err="1"/>
              <a:t>gabungan</a:t>
            </a:r>
            <a:r>
              <a:rPr lang="en-ID" sz="2500" dirty="0"/>
              <a:t> </a:t>
            </a:r>
            <a:r>
              <a:rPr lang="en-ID" sz="2500" dirty="0" err="1">
                <a:solidFill>
                  <a:srgbClr val="FF0000"/>
                </a:solidFill>
              </a:rPr>
              <a:t>buku</a:t>
            </a:r>
            <a:r>
              <a:rPr lang="en-ID" sz="2500" dirty="0">
                <a:solidFill>
                  <a:srgbClr val="FF0000"/>
                </a:solidFill>
              </a:rPr>
              <a:t> dan </a:t>
            </a:r>
            <a:r>
              <a:rPr lang="en-ID" sz="2500" dirty="0" err="1">
                <a:solidFill>
                  <a:srgbClr val="FF0000"/>
                </a:solidFill>
              </a:rPr>
              <a:t>pena</a:t>
            </a:r>
            <a:r>
              <a:rPr lang="en-ID" sz="2500" dirty="0"/>
              <a:t>, </a:t>
            </a:r>
            <a:r>
              <a:rPr lang="en-ID" sz="2500" dirty="0" err="1"/>
              <a:t>menunjukan</a:t>
            </a:r>
            <a:r>
              <a:rPr lang="en-ID" sz="2500" dirty="0"/>
              <a:t> SMAMDA </a:t>
            </a:r>
            <a:r>
              <a:rPr lang="en-ID" sz="2500" dirty="0" err="1">
                <a:solidFill>
                  <a:srgbClr val="FF0000"/>
                </a:solidFill>
              </a:rPr>
              <a:t>adaptif</a:t>
            </a:r>
            <a:r>
              <a:rPr lang="en-ID" sz="2500" dirty="0"/>
              <a:t> dan </a:t>
            </a:r>
            <a:r>
              <a:rPr lang="en-ID" sz="2500" dirty="0" err="1">
                <a:solidFill>
                  <a:srgbClr val="FF0000"/>
                </a:solidFill>
              </a:rPr>
              <a:t>cepat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menyerap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perkembangan</a:t>
            </a:r>
            <a:r>
              <a:rPr lang="en-ID" sz="2500" dirty="0">
                <a:solidFill>
                  <a:srgbClr val="FF0000"/>
                </a:solidFill>
              </a:rPr>
              <a:t> IPTEK</a:t>
            </a:r>
            <a:r>
              <a:rPr lang="en-ID" sz="2500" dirty="0"/>
              <a:t>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ID" sz="2500" dirty="0" err="1">
                <a:solidFill>
                  <a:srgbClr val="FF0000"/>
                </a:solidFill>
              </a:rPr>
              <a:t>Bentuk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trofi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/>
              <a:t>yang </a:t>
            </a:r>
            <a:r>
              <a:rPr lang="en-ID" sz="2500" dirty="0" err="1"/>
              <a:t>dibentuk</a:t>
            </a:r>
            <a:r>
              <a:rPr lang="en-ID" sz="2500" dirty="0"/>
              <a:t> </a:t>
            </a:r>
            <a:r>
              <a:rPr lang="en-ID" sz="2500" dirty="0" err="1">
                <a:solidFill>
                  <a:srgbClr val="FF0000"/>
                </a:solidFill>
              </a:rPr>
              <a:t>dari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berbagai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simbol</a:t>
            </a:r>
            <a:r>
              <a:rPr lang="en-ID" sz="2500" dirty="0"/>
              <a:t>, </a:t>
            </a:r>
            <a:r>
              <a:rPr lang="en-ID" sz="2500" dirty="0" err="1"/>
              <a:t>menunjukan</a:t>
            </a:r>
            <a:r>
              <a:rPr lang="en-ID" sz="2500" dirty="0"/>
              <a:t> SMAMDA </a:t>
            </a:r>
            <a:r>
              <a:rPr lang="en-ID" sz="2500" dirty="0" err="1"/>
              <a:t>selalu</a:t>
            </a:r>
            <a:r>
              <a:rPr lang="en-ID" sz="2500" dirty="0"/>
              <a:t> </a:t>
            </a:r>
            <a:r>
              <a:rPr lang="en-ID" sz="2500" dirty="0" err="1"/>
              <a:t>menjadi</a:t>
            </a:r>
            <a:r>
              <a:rPr lang="en-ID" sz="2500" dirty="0"/>
              <a:t> </a:t>
            </a:r>
            <a:r>
              <a:rPr lang="en-ID" sz="2500" dirty="0" err="1">
                <a:solidFill>
                  <a:srgbClr val="FF0000"/>
                </a:solidFill>
              </a:rPr>
              <a:t>kebanggaan</a:t>
            </a:r>
            <a:r>
              <a:rPr lang="en-ID" sz="2500" dirty="0">
                <a:solidFill>
                  <a:srgbClr val="FF0000"/>
                </a:solidFill>
              </a:rPr>
              <a:t> dan </a:t>
            </a:r>
            <a:r>
              <a:rPr lang="en-ID" sz="2500" dirty="0" err="1">
                <a:solidFill>
                  <a:srgbClr val="FF0000"/>
                </a:solidFill>
              </a:rPr>
              <a:t>terus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mengukir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>
                <a:solidFill>
                  <a:srgbClr val="FF0000"/>
                </a:solidFill>
              </a:rPr>
              <a:t>prestasi</a:t>
            </a:r>
            <a:r>
              <a:rPr lang="en-ID" sz="2500" dirty="0">
                <a:solidFill>
                  <a:srgbClr val="FF0000"/>
                </a:solidFill>
              </a:rPr>
              <a:t> </a:t>
            </a:r>
            <a:r>
              <a:rPr lang="en-ID" sz="2500" dirty="0" err="1"/>
              <a:t>sejalan</a:t>
            </a:r>
            <a:r>
              <a:rPr lang="en-ID" sz="2500" dirty="0"/>
              <a:t> </a:t>
            </a:r>
            <a:r>
              <a:rPr lang="en-ID" sz="2500" dirty="0" err="1"/>
              <a:t>dengan</a:t>
            </a:r>
            <a:r>
              <a:rPr lang="en-ID" sz="2500" dirty="0"/>
              <a:t> </a:t>
            </a:r>
            <a:r>
              <a:rPr lang="en-ID" sz="2500" dirty="0" err="1"/>
              <a:t>visi</a:t>
            </a:r>
            <a:r>
              <a:rPr lang="en-ID" sz="2500" dirty="0"/>
              <a:t> </a:t>
            </a:r>
            <a:r>
              <a:rPr lang="en-ID" sz="2500" dirty="0" err="1"/>
              <a:t>misi</a:t>
            </a:r>
            <a:r>
              <a:rPr lang="en-ID" sz="2500" dirty="0"/>
              <a:t> </a:t>
            </a:r>
            <a:r>
              <a:rPr lang="en-ID" sz="2500" dirty="0" err="1"/>
              <a:t>sekolah</a:t>
            </a:r>
            <a:r>
              <a:rPr lang="en-ID" sz="2500" dirty="0"/>
              <a:t>.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ID" sz="2500" dirty="0" err="1">
                <a:solidFill>
                  <a:srgbClr val="CC9900"/>
                </a:solidFill>
              </a:rPr>
              <a:t>Warna</a:t>
            </a:r>
            <a:r>
              <a:rPr lang="en-ID" sz="2500" dirty="0">
                <a:solidFill>
                  <a:srgbClr val="CC9900"/>
                </a:solidFill>
              </a:rPr>
              <a:t> </a:t>
            </a:r>
            <a:r>
              <a:rPr lang="en-ID" sz="2500" dirty="0" err="1">
                <a:solidFill>
                  <a:srgbClr val="CC9900"/>
                </a:solidFill>
              </a:rPr>
              <a:t>oranye</a:t>
            </a:r>
            <a:r>
              <a:rPr lang="en-ID" sz="2500" dirty="0">
                <a:solidFill>
                  <a:srgbClr val="CC9900"/>
                </a:solidFill>
              </a:rPr>
              <a:t> </a:t>
            </a:r>
            <a:r>
              <a:rPr lang="en-ID" sz="2500" dirty="0" err="1">
                <a:solidFill>
                  <a:srgbClr val="CC9900"/>
                </a:solidFill>
              </a:rPr>
              <a:t>melambangkan</a:t>
            </a:r>
            <a:r>
              <a:rPr lang="en-ID" sz="2500" dirty="0">
                <a:solidFill>
                  <a:srgbClr val="CC9900"/>
                </a:solidFill>
              </a:rPr>
              <a:t> segar, </a:t>
            </a:r>
            <a:r>
              <a:rPr lang="en-ID" sz="2500" dirty="0" err="1">
                <a:solidFill>
                  <a:srgbClr val="CC9900"/>
                </a:solidFill>
              </a:rPr>
              <a:t>muda</a:t>
            </a:r>
            <a:r>
              <a:rPr lang="en-ID" sz="2500" dirty="0">
                <a:solidFill>
                  <a:srgbClr val="CC9900"/>
                </a:solidFill>
              </a:rPr>
              <a:t>, </a:t>
            </a:r>
            <a:r>
              <a:rPr lang="en-ID" sz="2500" dirty="0" err="1">
                <a:solidFill>
                  <a:srgbClr val="CC9900"/>
                </a:solidFill>
              </a:rPr>
              <a:t>hangat</a:t>
            </a:r>
            <a:r>
              <a:rPr lang="en-ID" sz="2500" dirty="0">
                <a:solidFill>
                  <a:srgbClr val="CC9900"/>
                </a:solidFill>
              </a:rPr>
              <a:t>, </a:t>
            </a:r>
            <a:r>
              <a:rPr lang="en-ID" sz="2500" dirty="0" err="1">
                <a:solidFill>
                  <a:srgbClr val="CC9900"/>
                </a:solidFill>
              </a:rPr>
              <a:t>sehat</a:t>
            </a:r>
            <a:r>
              <a:rPr lang="en-ID" sz="2500" dirty="0">
                <a:solidFill>
                  <a:srgbClr val="CC9900"/>
                </a:solidFill>
              </a:rPr>
              <a:t>, </a:t>
            </a:r>
            <a:r>
              <a:rPr lang="en-ID" sz="2500" dirty="0" err="1">
                <a:solidFill>
                  <a:srgbClr val="CC9900"/>
                </a:solidFill>
              </a:rPr>
              <a:t>berenergi</a:t>
            </a:r>
            <a:r>
              <a:rPr lang="en-ID" sz="2500" dirty="0">
                <a:solidFill>
                  <a:srgbClr val="CC9900"/>
                </a:solidFill>
              </a:rPr>
              <a:t>, dan </a:t>
            </a:r>
            <a:r>
              <a:rPr lang="en-ID" sz="2500" dirty="0" err="1">
                <a:solidFill>
                  <a:srgbClr val="CC9900"/>
                </a:solidFill>
              </a:rPr>
              <a:t>inovatif</a:t>
            </a:r>
            <a:r>
              <a:rPr lang="en-ID" sz="2500" dirty="0"/>
              <a:t>. </a:t>
            </a:r>
            <a:r>
              <a:rPr lang="en-ID" sz="2500" dirty="0" err="1">
                <a:solidFill>
                  <a:srgbClr val="002060"/>
                </a:solidFill>
              </a:rPr>
              <a:t>Warna</a:t>
            </a:r>
            <a:r>
              <a:rPr lang="en-ID" sz="2500" dirty="0">
                <a:solidFill>
                  <a:srgbClr val="002060"/>
                </a:solidFill>
              </a:rPr>
              <a:t> </a:t>
            </a:r>
            <a:r>
              <a:rPr lang="en-ID" sz="2500" dirty="0" err="1">
                <a:solidFill>
                  <a:srgbClr val="002060"/>
                </a:solidFill>
              </a:rPr>
              <a:t>biru</a:t>
            </a:r>
            <a:r>
              <a:rPr lang="en-ID" sz="2500" dirty="0">
                <a:solidFill>
                  <a:srgbClr val="002060"/>
                </a:solidFill>
              </a:rPr>
              <a:t> </a:t>
            </a:r>
            <a:r>
              <a:rPr lang="en-ID" sz="2500" dirty="0" err="1">
                <a:solidFill>
                  <a:srgbClr val="002060"/>
                </a:solidFill>
              </a:rPr>
              <a:t>melambangkan</a:t>
            </a:r>
            <a:r>
              <a:rPr lang="en-ID" sz="2500" dirty="0">
                <a:solidFill>
                  <a:srgbClr val="002060"/>
                </a:solidFill>
              </a:rPr>
              <a:t> </a:t>
            </a:r>
            <a:r>
              <a:rPr lang="en-ID" sz="2500" dirty="0" err="1">
                <a:solidFill>
                  <a:srgbClr val="002060"/>
                </a:solidFill>
              </a:rPr>
              <a:t>ketenangan</a:t>
            </a:r>
            <a:r>
              <a:rPr lang="en-ID" sz="2500" dirty="0">
                <a:solidFill>
                  <a:srgbClr val="002060"/>
                </a:solidFill>
              </a:rPr>
              <a:t>, </a:t>
            </a:r>
            <a:r>
              <a:rPr lang="en-ID" sz="2500" dirty="0" err="1">
                <a:solidFill>
                  <a:srgbClr val="002060"/>
                </a:solidFill>
              </a:rPr>
              <a:t>ketulusan</a:t>
            </a:r>
            <a:r>
              <a:rPr lang="en-ID" sz="2500" dirty="0">
                <a:solidFill>
                  <a:srgbClr val="002060"/>
                </a:solidFill>
              </a:rPr>
              <a:t>, </a:t>
            </a:r>
            <a:r>
              <a:rPr lang="en-ID" sz="2500" dirty="0" err="1">
                <a:solidFill>
                  <a:srgbClr val="002060"/>
                </a:solidFill>
              </a:rPr>
              <a:t>kesuksesan</a:t>
            </a:r>
            <a:r>
              <a:rPr lang="en-ID" sz="2500" dirty="0">
                <a:solidFill>
                  <a:srgbClr val="002060"/>
                </a:solidFill>
              </a:rPr>
              <a:t>, dan </a:t>
            </a:r>
            <a:r>
              <a:rPr lang="en-ID" sz="2500" dirty="0" err="1">
                <a:solidFill>
                  <a:srgbClr val="002060"/>
                </a:solidFill>
              </a:rPr>
              <a:t>kecerdasan</a:t>
            </a:r>
            <a:r>
              <a:rPr lang="en-ID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2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502</Words>
  <Application>Microsoft Office PowerPoint</Application>
  <PresentationFormat>Widescreen</PresentationFormat>
  <Paragraphs>126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Book Antiqua</vt:lpstr>
      <vt:lpstr>Bookman Old Style</vt:lpstr>
      <vt:lpstr>Calibri</vt:lpstr>
      <vt:lpstr>Calibri Light</vt:lpstr>
      <vt:lpstr>Office Theme</vt:lpstr>
      <vt:lpstr>PENERIMAAN RAPOR </vt:lpstr>
      <vt:lpstr>PowerPoint Presentation</vt:lpstr>
      <vt:lpstr>Visi :</vt:lpstr>
      <vt:lpstr>PowerPoint Presentation</vt:lpstr>
      <vt:lpstr>CORE VALUES SMAMDA</vt:lpstr>
      <vt:lpstr>PowerPoint Presentation</vt:lpstr>
      <vt:lpstr>PowerPoint Presentation</vt:lpstr>
      <vt:lpstr>PowerPoint Presentation</vt:lpstr>
      <vt:lpstr>MAKNA &amp; FILOSOFI LOGO : </vt:lpstr>
      <vt:lpstr>Kualifikasi Akademik  Pendidik &amp; Tendik</vt:lpstr>
      <vt:lpstr>PRESTASI OLIMPIADE  SISWA KELAS X – XI TAHUN 2021 – 2023  </vt:lpstr>
      <vt:lpstr>PROGRAM BEASISWA MELALUI KLL :</vt:lpstr>
      <vt:lpstr>MOHON DOA RESTU  PEMBANGUNAN  SMAMDA TOWER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KEPALA SEKOLAH</dc:title>
  <dc:creator>lenovo</dc:creator>
  <cp:lastModifiedBy>lenovo</cp:lastModifiedBy>
  <cp:revision>47</cp:revision>
  <dcterms:created xsi:type="dcterms:W3CDTF">2023-05-11T05:40:37Z</dcterms:created>
  <dcterms:modified xsi:type="dcterms:W3CDTF">2023-06-23T23:22:10Z</dcterms:modified>
</cp:coreProperties>
</file>