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ul musrifah" initials="am" lastIdx="1" clrIdx="0">
    <p:extLst>
      <p:ext uri="{19B8F6BF-5375-455C-9EA6-DF929625EA0E}">
        <p15:presenceInfo xmlns:p15="http://schemas.microsoft.com/office/powerpoint/2012/main" userId="ab06dfca902388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3"/>
    <p:restoredTop sz="94628"/>
  </p:normalViewPr>
  <p:slideViewPr>
    <p:cSldViewPr snapToGrid="0">
      <p:cViewPr varScale="1">
        <p:scale>
          <a:sx n="65" d="100"/>
          <a:sy n="65" d="100"/>
        </p:scale>
        <p:origin x="10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kurikulum\PEMBAGIAN%20MENGAJAR\2023-2024\Pilihan%20mapel%20siswa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ID" sz="1600" b="1" dirty="0"/>
              <a:t>PENYEBARAN</a:t>
            </a:r>
            <a:r>
              <a:rPr lang="en-ID" sz="1600" b="1" baseline="0" dirty="0"/>
              <a:t> JUMLAH KELAS </a:t>
            </a:r>
            <a:r>
              <a:rPr lang="en-ID" sz="1600" b="1" dirty="0"/>
              <a:t>MAPEL PILIHAN KELAS XI TAHUN</a:t>
            </a:r>
            <a:r>
              <a:rPr lang="en-ID" sz="1600" b="1" baseline="0" dirty="0"/>
              <a:t> AJARAN 2023-2024</a:t>
            </a:r>
            <a:endParaRPr lang="en-ID" sz="1600" b="1" dirty="0"/>
          </a:p>
        </c:rich>
      </c:tx>
      <c:layout>
        <c:manualLayout>
          <c:xMode val="edge"/>
          <c:yMode val="edge"/>
          <c:x val="0.10613888888888889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Sheet1!$B$4:$B$13</c:f>
              <c:strCache>
                <c:ptCount val="10"/>
                <c:pt idx="0">
                  <c:v>Fisika</c:v>
                </c:pt>
                <c:pt idx="1">
                  <c:v>Kimia</c:v>
                </c:pt>
                <c:pt idx="2">
                  <c:v>Biologi</c:v>
                </c:pt>
                <c:pt idx="3">
                  <c:v>Matematika Lanjut</c:v>
                </c:pt>
                <c:pt idx="4">
                  <c:v>Bahasa Inggris tingkat lanjut</c:v>
                </c:pt>
                <c:pt idx="5">
                  <c:v>Bahasa Indonesia tingkat lanjut</c:v>
                </c:pt>
                <c:pt idx="6">
                  <c:v>Bahasa Jepang</c:v>
                </c:pt>
                <c:pt idx="7">
                  <c:v>Ekonomi</c:v>
                </c:pt>
                <c:pt idx="8">
                  <c:v>Sosiologi</c:v>
                </c:pt>
                <c:pt idx="9">
                  <c:v> Geografi</c:v>
                </c:pt>
              </c:strCache>
            </c:strRef>
          </c:cat>
          <c:val>
            <c:numRef>
              <c:f>Sheet1!$C$4:$C$13</c:f>
              <c:numCache>
                <c:formatCode>General</c:formatCode>
                <c:ptCount val="10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F-497E-8625-8F91BAF109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04861024"/>
        <c:axId val="404867864"/>
      </c:barChart>
      <c:catAx>
        <c:axId val="40486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867864"/>
        <c:crosses val="autoZero"/>
        <c:auto val="1"/>
        <c:lblAlgn val="ctr"/>
        <c:lblOffset val="100"/>
        <c:noMultiLvlLbl val="0"/>
      </c:catAx>
      <c:valAx>
        <c:axId val="404867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486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 dirty="0"/>
              <a:t>HASIL ANGKET PEMILIHAN MAPEL PILIHAN SISWA KELAS X TAHUN AJARAN 2023/2024</a:t>
            </a:r>
            <a:endParaRPr lang="en-ID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75961333947337"/>
          <c:y val="0.27293687091735352"/>
          <c:w val="0.62399217186383171"/>
          <c:h val="0.3372468841069989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Sheet1!$B$4:$B$13</c:f>
              <c:strCache>
                <c:ptCount val="10"/>
                <c:pt idx="0">
                  <c:v>Bahasa Indonesia Tingkat Lanjut</c:v>
                </c:pt>
                <c:pt idx="1">
                  <c:v>Bahasa Jepang</c:v>
                </c:pt>
                <c:pt idx="2">
                  <c:v>Bahasa Inggris Tingkat Lanjut</c:v>
                </c:pt>
                <c:pt idx="3">
                  <c:v>Biologi</c:v>
                </c:pt>
                <c:pt idx="4">
                  <c:v>Ekonomi</c:v>
                </c:pt>
                <c:pt idx="5">
                  <c:v>Fisika</c:v>
                </c:pt>
                <c:pt idx="6">
                  <c:v>Geografi</c:v>
                </c:pt>
                <c:pt idx="7">
                  <c:v>Kimia</c:v>
                </c:pt>
                <c:pt idx="8">
                  <c:v>Matematika tingkat lanjut</c:v>
                </c:pt>
                <c:pt idx="9">
                  <c:v>Sosiologi</c:v>
                </c:pt>
              </c:strCache>
            </c:strRef>
          </c:cat>
          <c:val>
            <c:numRef>
              <c:f>Sheet1!$C$4:$C$13</c:f>
              <c:numCache>
                <c:formatCode>General</c:formatCode>
                <c:ptCount val="10"/>
                <c:pt idx="0">
                  <c:v>50</c:v>
                </c:pt>
                <c:pt idx="1">
                  <c:v>50</c:v>
                </c:pt>
                <c:pt idx="2">
                  <c:v>247</c:v>
                </c:pt>
                <c:pt idx="3">
                  <c:v>170</c:v>
                </c:pt>
                <c:pt idx="4">
                  <c:v>109</c:v>
                </c:pt>
                <c:pt idx="5">
                  <c:v>142</c:v>
                </c:pt>
                <c:pt idx="6">
                  <c:v>90</c:v>
                </c:pt>
                <c:pt idx="7">
                  <c:v>166</c:v>
                </c:pt>
                <c:pt idx="8">
                  <c:v>149</c:v>
                </c:pt>
                <c:pt idx="9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E-4AA0-A6FE-42F75F997F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03771056"/>
        <c:axId val="403772136"/>
      </c:barChart>
      <c:catAx>
        <c:axId val="403771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772136"/>
        <c:crosses val="autoZero"/>
        <c:auto val="1"/>
        <c:lblAlgn val="ctr"/>
        <c:lblOffset val="100"/>
        <c:noMultiLvlLbl val="0"/>
      </c:catAx>
      <c:valAx>
        <c:axId val="403772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377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RENCANA PENYEBARAN JUMLAH KELAS MAPEL PILIHAN TAHUN AJARAN 2024/2025</a:t>
            </a:r>
            <a:r>
              <a:rPr lang="en-GB" baseline="0" dirty="0"/>
              <a:t> </a:t>
            </a:r>
            <a:endParaRPr lang="en-ID" dirty="0"/>
          </a:p>
        </c:rich>
      </c:tx>
      <c:layout>
        <c:manualLayout>
          <c:xMode val="edge"/>
          <c:yMode val="edge"/>
          <c:x val="0.1529849637707480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16819464888534"/>
          <c:y val="0.27549838398339904"/>
          <c:w val="0.82114326334208221"/>
          <c:h val="0.3346853710409534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Sheet2!$B$5:$B$14</c:f>
              <c:strCache>
                <c:ptCount val="10"/>
                <c:pt idx="0">
                  <c:v>Bahasa Indonesia Tingkat Lanjut</c:v>
                </c:pt>
                <c:pt idx="1">
                  <c:v>Bahasa Jepang</c:v>
                </c:pt>
                <c:pt idx="2">
                  <c:v>Bahasa Inggris Tingkat Lanjut</c:v>
                </c:pt>
                <c:pt idx="3">
                  <c:v>Biologi</c:v>
                </c:pt>
                <c:pt idx="4">
                  <c:v>Ekonomi</c:v>
                </c:pt>
                <c:pt idx="5">
                  <c:v>Fisika</c:v>
                </c:pt>
                <c:pt idx="6">
                  <c:v>Geografi</c:v>
                </c:pt>
                <c:pt idx="7">
                  <c:v>Kimia</c:v>
                </c:pt>
                <c:pt idx="8">
                  <c:v>Matematika tingkat lanjut</c:v>
                </c:pt>
                <c:pt idx="9">
                  <c:v>Sosiologi</c:v>
                </c:pt>
              </c:strCache>
            </c:strRef>
          </c:cat>
          <c:val>
            <c:numRef>
              <c:f>Sheet2!$C$5:$C$14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8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4-4EB4-B88D-C05116ABC7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15458920"/>
        <c:axId val="515461800"/>
      </c:barChart>
      <c:catAx>
        <c:axId val="515458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61800"/>
        <c:crosses val="autoZero"/>
        <c:auto val="1"/>
        <c:lblAlgn val="ctr"/>
        <c:lblOffset val="100"/>
        <c:noMultiLvlLbl val="0"/>
      </c:catAx>
      <c:valAx>
        <c:axId val="515461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545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CE97AE-EAFE-6EFB-B452-F114279030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CFF01-9211-3AC4-25BB-EE9F92C43B5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42C83D-42D0-FE48-B76A-9E3FEB68993F}" type="datetimeFigureOut">
              <a:rPr lang="en-US"/>
              <a:pPr>
                <a:defRPr/>
              </a:pPr>
              <a:t>12/20/2023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3355BC-C9FA-17C1-DE71-68D30857C3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01DBF81-BF59-784B-2E22-B7B5E405E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E2CAD-8D07-00C1-5840-0D972D8F02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774EE-5D74-9D46-75E9-636E490A9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0FD94F-DCFE-BC47-97BA-1E79423D0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CA6D4-08D2-A5B5-EECA-0992997B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EEE9-CA5F-1343-A5C7-AEAE20793956}" type="datetimeFigureOut">
              <a:rPr lang="en-US"/>
              <a:pPr>
                <a:defRPr/>
              </a:pPr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7D608-1BDA-1E67-EE52-5C8DD7B8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4A5FC-AAD4-B2B0-1A37-B72E623A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AAAC9-F690-624C-A1D5-17A7C8917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9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0A96B-23B6-01FD-3F30-2E2F1D6A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B05E-DB71-774D-B72F-405085F94C1C}" type="datetimeFigureOut">
              <a:rPr lang="en-US"/>
              <a:pPr>
                <a:defRPr/>
              </a:pPr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781A0-46FB-9289-DCEA-A1BCF576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88D21-DF9D-C506-87B0-FF183EF7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8470-C662-DE4C-B350-D8774883F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6355-6F7C-BB1A-5551-B62D73A9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55BF9-B1BC-454B-8771-F30B6A8773F3}" type="datetimeFigureOut">
              <a:rPr lang="en-US"/>
              <a:pPr>
                <a:defRPr/>
              </a:pPr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F4134-1AB4-B7A9-B287-563D6386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02B90-3ED5-2699-99EE-581B8C20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5E26-A752-CF4A-BDCB-EB5D579A9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4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C0A3A-EAA8-8271-8269-070E3EB8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3E4B-CF90-CF4A-BAB6-EA6FFBCAD2D7}" type="datetimeFigureOut">
              <a:rPr lang="en-US"/>
              <a:pPr>
                <a:defRPr/>
              </a:pPr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2EB6E-90CA-956D-5E43-80E2F4C3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1CE7A-F478-DB9D-AC12-9B14CC7C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DE86-392C-344F-84C6-3ED9DB747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5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15710-1626-D2D3-D023-77AC70BD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EDC33-090A-9C40-9E25-CFAF8BBE4C46}" type="datetimeFigureOut">
              <a:rPr lang="en-US"/>
              <a:pPr>
                <a:defRPr/>
              </a:pPr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1113F-4C9B-F28C-6EC0-C9EA0C3D3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93A60-3D70-503E-AE6E-43FB6515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1FDF-5A9A-5144-B1C8-4390F9E5E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7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EC8ADE-1A0D-CEBE-7B4E-EDEA7BD0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15BC-CFD2-5844-9209-4FC5E8EE8766}" type="datetimeFigureOut">
              <a:rPr lang="en-US"/>
              <a:pPr>
                <a:defRPr/>
              </a:pPr>
              <a:t>12/20/2023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999552-0A72-2732-523E-A02BEAD5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A81747-CE18-4FC7-A6FC-458F7502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C02A-A871-F348-97A9-F3D413A75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53F945-3764-6374-4567-C1963B5E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60F9-92E2-4540-A113-971A2FD70A23}" type="datetimeFigureOut">
              <a:rPr lang="en-US"/>
              <a:pPr>
                <a:defRPr/>
              </a:pPr>
              <a:t>12/20/2023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6B0DA9-B564-F98D-570E-9AA60836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975FE9-5BF0-0215-3029-98F851BC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8D3E-FF92-4F4F-9436-62E7A5BE6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8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0C24E7-A0A9-04BF-A7C2-25D737C5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ECBB-CDFC-604C-A1DF-97DCD9EDF218}" type="datetimeFigureOut">
              <a:rPr lang="en-US"/>
              <a:pPr>
                <a:defRPr/>
              </a:pPr>
              <a:t>12/20/2023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FDE0D5-A57F-F8C0-BB0D-30B8FF73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A3DA87-6B2C-79D2-2B65-3C53A43E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FF02-D432-ED42-B635-CCAE778C4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1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7BB14D-B683-EF40-4D07-6586F353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7C38-2A5C-9A4F-9A3A-A310D981C6A6}" type="datetimeFigureOut">
              <a:rPr lang="en-US"/>
              <a:pPr>
                <a:defRPr/>
              </a:pPr>
              <a:t>12/20/2023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8A2C38-D65E-F5A1-5F63-0057F3A4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5ADE64-5267-AC9F-FD83-DA9ADE96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9F9B-3054-444A-A4DE-179614021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7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2D61C8-1C5B-75FA-7FD7-F25C64C5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9973-33B9-BD46-85C4-5DDE4E2C6DAD}" type="datetimeFigureOut">
              <a:rPr lang="en-US"/>
              <a:pPr>
                <a:defRPr/>
              </a:pPr>
              <a:t>12/20/2023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CCFDB2-DAC2-575D-7C27-C4D964F8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E0026E-1741-B95F-E378-0F7E8F9D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A09E-D3D3-CB42-A008-ACBA600D7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163AF-4FF8-B90A-579E-1BD22346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C3F6-F164-4F4C-82FD-9A7AD6A62AED}" type="datetimeFigureOut">
              <a:rPr lang="en-US"/>
              <a:pPr>
                <a:defRPr/>
              </a:pPr>
              <a:t>12/20/2023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BBD402-855D-3B66-9997-E93E1C9B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4C049D-FBCB-D3FB-ABA4-78C21173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0315-7E85-3C49-B427-4B4B7BF89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8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6F64158-6303-ED0E-2A82-E92D3EFBE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6AA8FD-70AC-5AF3-F351-70BC35FA2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7E0F2-2D57-18EB-D24C-540B7DB6D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147D6-7B38-2C46-92C8-41961AA930B6}" type="datetimeFigureOut">
              <a:rPr lang="en-US"/>
              <a:pPr>
                <a:defRPr/>
              </a:pPr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F0713-6137-0E27-6D6E-845A552BB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A93D7-B42C-9829-3E80-C8C19CA0A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93A591-4E1A-9747-B43E-210E95063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A890-FF25-46EF-99BA-598BE9D7D7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</a:rPr>
              <a:t>MATA PELAJARAN PILIHAN KELAS X DAN XI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SMA MUHAMMADIYAH 2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SIDOARJO</a:t>
            </a:r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id="{ABAC4389-ED19-5249-63B5-1A9EADD7BA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1463" y="4041775"/>
            <a:ext cx="9144000" cy="1549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OLEH: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ALFUL MUSRIFAH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WAKIL KEPALA SEKOLAH BIDANG KURIKULUM</a:t>
            </a:r>
          </a:p>
          <a:p>
            <a:pPr eaLnBrk="1" hangingPunct="1"/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65F27B-0E93-7376-086D-1B6B1EDE0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3C5FC6-308D-A3AF-00C0-4C4AB560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/>
              <a:t>STRUKTUR MATA PELAJARAN FASE F (KELAS XI, XII)</a:t>
            </a:r>
            <a:endParaRPr lang="en-ID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8F227-A47D-47A7-495B-7F01A4401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1"/>
            <a:ext cx="5157787" cy="457353"/>
          </a:xfrm>
        </p:spPr>
        <p:txBody>
          <a:bodyPr/>
          <a:lstStyle/>
          <a:p>
            <a:pPr algn="ctr"/>
            <a:r>
              <a:rPr lang="en-GB" dirty="0"/>
              <a:t>Mata Pelajaran </a:t>
            </a:r>
            <a:r>
              <a:rPr lang="en-GB" dirty="0" err="1"/>
              <a:t>wajib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F588B-F376-53DC-814C-56E52848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8954"/>
            <a:ext cx="5157787" cy="4483356"/>
          </a:xfrm>
        </p:spPr>
        <p:txBody>
          <a:bodyPr/>
          <a:lstStyle/>
          <a:p>
            <a:pPr marL="385763" indent="-385763">
              <a:buAutoNum type="arabicPeriod"/>
            </a:pPr>
            <a:r>
              <a:rPr lang="en-GB" sz="1600" dirty="0"/>
              <a:t>Pendidikan Agama Islam/Al Islam </a:t>
            </a:r>
          </a:p>
          <a:p>
            <a:pPr marL="385763" indent="-385763">
              <a:buAutoNum type="arabicPeriod"/>
            </a:pPr>
            <a:r>
              <a:rPr lang="en-ID" sz="1600" dirty="0"/>
              <a:t>Pendidikan Pancasila</a:t>
            </a:r>
          </a:p>
          <a:p>
            <a:pPr marL="385763" indent="-385763">
              <a:buAutoNum type="arabicPeriod"/>
            </a:pPr>
            <a:r>
              <a:rPr lang="en-ID" sz="1600" dirty="0"/>
              <a:t>Bahasa Indonesia</a:t>
            </a:r>
          </a:p>
          <a:p>
            <a:pPr marL="385763" indent="-385763">
              <a:buAutoNum type="arabicPeriod"/>
            </a:pPr>
            <a:r>
              <a:rPr lang="en-ID" sz="1600" dirty="0" err="1"/>
              <a:t>Matematika</a:t>
            </a:r>
            <a:endParaRPr lang="en-ID" sz="1600" dirty="0"/>
          </a:p>
          <a:p>
            <a:pPr marL="385763" indent="-385763">
              <a:buAutoNum type="arabicPeriod"/>
            </a:pPr>
            <a:r>
              <a:rPr lang="en-ID" sz="1600" dirty="0"/>
              <a:t>Bahasa </a:t>
            </a:r>
            <a:r>
              <a:rPr lang="en-ID" sz="1600" dirty="0" err="1"/>
              <a:t>Inggris</a:t>
            </a:r>
            <a:endParaRPr lang="en-ID" sz="1600" dirty="0"/>
          </a:p>
          <a:p>
            <a:pPr marL="385763" indent="-385763">
              <a:buAutoNum type="arabicPeriod"/>
            </a:pPr>
            <a:r>
              <a:rPr lang="en-ID" sz="1600" dirty="0"/>
              <a:t>Seni </a:t>
            </a:r>
            <a:r>
              <a:rPr lang="en-ID" sz="1600" dirty="0" err="1"/>
              <a:t>Budaya</a:t>
            </a:r>
            <a:endParaRPr lang="en-ID" sz="1600" dirty="0"/>
          </a:p>
          <a:p>
            <a:pPr marL="385763" indent="-385763">
              <a:buAutoNum type="arabicPeriod"/>
            </a:pPr>
            <a:r>
              <a:rPr lang="en-ID" sz="1600" dirty="0"/>
              <a:t>PJOK</a:t>
            </a:r>
          </a:p>
          <a:p>
            <a:pPr marL="385763" indent="-385763">
              <a:buAutoNum type="arabicPeriod"/>
            </a:pPr>
            <a:r>
              <a:rPr lang="en-ID" sz="1600" dirty="0"/>
              <a:t>Sejarah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9.</a:t>
            </a:r>
            <a:r>
              <a:rPr lang="en-GB" sz="1600" dirty="0"/>
              <a:t>    </a:t>
            </a:r>
            <a:r>
              <a:rPr lang="en-GB" sz="1600" dirty="0">
                <a:solidFill>
                  <a:srgbClr val="FF0000"/>
                </a:solidFill>
              </a:rPr>
              <a:t>Bahasa </a:t>
            </a:r>
            <a:r>
              <a:rPr lang="en-GB" sz="1600" dirty="0" err="1">
                <a:solidFill>
                  <a:srgbClr val="FF0000"/>
                </a:solidFill>
              </a:rPr>
              <a:t>Jawa</a:t>
            </a:r>
            <a:endParaRPr lang="en-GB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10.   </a:t>
            </a:r>
            <a:r>
              <a:rPr lang="en-GB" sz="1600" dirty="0" err="1">
                <a:solidFill>
                  <a:srgbClr val="FF0000"/>
                </a:solidFill>
              </a:rPr>
              <a:t>Kemuhammadiyahan</a:t>
            </a:r>
            <a:endParaRPr lang="en-GB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11.   Bahasa Arab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12.   </a:t>
            </a:r>
            <a:r>
              <a:rPr lang="en-GB" sz="1600" dirty="0" err="1">
                <a:solidFill>
                  <a:srgbClr val="FF0000"/>
                </a:solidFill>
              </a:rPr>
              <a:t>Bimbingan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FF0000"/>
                </a:solidFill>
              </a:rPr>
              <a:t>Konseling</a:t>
            </a:r>
            <a:endParaRPr lang="en-ID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E755D-1382-9B4D-DC2F-C001AF796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1"/>
            <a:ext cx="5183188" cy="457353"/>
          </a:xfrm>
        </p:spPr>
        <p:txBody>
          <a:bodyPr/>
          <a:lstStyle/>
          <a:p>
            <a:pPr algn="ctr"/>
            <a:r>
              <a:rPr lang="en-GB" dirty="0"/>
              <a:t>Mata Pelajaran </a:t>
            </a:r>
            <a:r>
              <a:rPr lang="en-GB" dirty="0" err="1"/>
              <a:t>Pilihan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6872A-A5C7-2A06-496E-14E142616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8954"/>
            <a:ext cx="5183188" cy="4360709"/>
          </a:xfrm>
        </p:spPr>
        <p:txBody>
          <a:bodyPr/>
          <a:lstStyle/>
          <a:p>
            <a:pPr>
              <a:buAutoNum type="arabicPeriod"/>
            </a:pPr>
            <a:r>
              <a:rPr lang="en-GB" sz="1600" dirty="0" err="1"/>
              <a:t>Fisika</a:t>
            </a:r>
            <a:endParaRPr lang="en-GB" sz="1600" dirty="0"/>
          </a:p>
          <a:p>
            <a:pPr>
              <a:buAutoNum type="arabicPeriod"/>
            </a:pPr>
            <a:r>
              <a:rPr lang="en-GB" sz="1600" dirty="0"/>
              <a:t>Kimia</a:t>
            </a:r>
          </a:p>
          <a:p>
            <a:pPr>
              <a:buAutoNum type="arabicPeriod"/>
            </a:pPr>
            <a:r>
              <a:rPr lang="en-GB" sz="1600" dirty="0" err="1"/>
              <a:t>Biologi</a:t>
            </a:r>
            <a:endParaRPr lang="en-GB" sz="1600" dirty="0"/>
          </a:p>
          <a:p>
            <a:pPr>
              <a:buAutoNum type="arabicPeriod"/>
            </a:pPr>
            <a:r>
              <a:rPr lang="en-GB" sz="1600" dirty="0" err="1"/>
              <a:t>Matematika</a:t>
            </a:r>
            <a:r>
              <a:rPr lang="en-GB" sz="1600" dirty="0"/>
              <a:t> </a:t>
            </a:r>
            <a:r>
              <a:rPr lang="en-GB" sz="1600" dirty="0" err="1"/>
              <a:t>Lanjut</a:t>
            </a:r>
            <a:endParaRPr lang="en-GB" sz="1600" dirty="0"/>
          </a:p>
          <a:p>
            <a:pPr>
              <a:buAutoNum type="arabicPeriod"/>
            </a:pPr>
            <a:r>
              <a:rPr lang="en-GB" sz="1600" dirty="0"/>
              <a:t>Bahasa </a:t>
            </a:r>
            <a:r>
              <a:rPr lang="en-GB" sz="1600" dirty="0" err="1"/>
              <a:t>Inggris</a:t>
            </a:r>
            <a:r>
              <a:rPr lang="en-GB" sz="1600" dirty="0"/>
              <a:t> </a:t>
            </a:r>
            <a:r>
              <a:rPr lang="en-GB" sz="1600" dirty="0" err="1"/>
              <a:t>tingkat</a:t>
            </a:r>
            <a:r>
              <a:rPr lang="en-GB" sz="1600" dirty="0"/>
              <a:t> </a:t>
            </a:r>
            <a:r>
              <a:rPr lang="en-GB" sz="1600" dirty="0" err="1"/>
              <a:t>lanjut</a:t>
            </a:r>
            <a:endParaRPr lang="en-GB" sz="1600" dirty="0"/>
          </a:p>
          <a:p>
            <a:pPr>
              <a:buAutoNum type="arabicPeriod"/>
            </a:pPr>
            <a:r>
              <a:rPr lang="en-GB" sz="1600" dirty="0"/>
              <a:t>Bahasa Indonesia </a:t>
            </a:r>
            <a:r>
              <a:rPr lang="en-GB" sz="1600" dirty="0" err="1"/>
              <a:t>tingkat</a:t>
            </a:r>
            <a:r>
              <a:rPr lang="en-GB" sz="1600" dirty="0"/>
              <a:t> </a:t>
            </a:r>
            <a:r>
              <a:rPr lang="en-GB" sz="1600" dirty="0" err="1"/>
              <a:t>lanjut</a:t>
            </a:r>
            <a:endParaRPr lang="en-GB" sz="1600" dirty="0"/>
          </a:p>
          <a:p>
            <a:pPr>
              <a:buAutoNum type="arabicPeriod"/>
            </a:pPr>
            <a:r>
              <a:rPr lang="en-GB" sz="1600" dirty="0"/>
              <a:t>Bahasa </a:t>
            </a:r>
            <a:r>
              <a:rPr lang="en-GB" sz="1600" dirty="0" err="1"/>
              <a:t>Jepang</a:t>
            </a:r>
            <a:endParaRPr lang="en-GB" sz="1600" dirty="0"/>
          </a:p>
          <a:p>
            <a:pPr>
              <a:buAutoNum type="arabicPeriod"/>
            </a:pPr>
            <a:r>
              <a:rPr lang="en-GB" sz="1600" dirty="0"/>
              <a:t>Ekonomi</a:t>
            </a:r>
          </a:p>
          <a:p>
            <a:pPr>
              <a:buAutoNum type="arabicPeriod"/>
            </a:pPr>
            <a:r>
              <a:rPr lang="en-GB" sz="1600" dirty="0" err="1"/>
              <a:t>Sosiologi</a:t>
            </a:r>
            <a:endParaRPr lang="en-GB" sz="1600" dirty="0"/>
          </a:p>
          <a:p>
            <a:pPr>
              <a:buAutoNum type="arabicPeriod"/>
            </a:pPr>
            <a:r>
              <a:rPr lang="en-GB" sz="1600" dirty="0"/>
              <a:t> </a:t>
            </a:r>
            <a:r>
              <a:rPr lang="en-GB" sz="1600" dirty="0" err="1"/>
              <a:t>Geografi</a:t>
            </a:r>
            <a:endParaRPr lang="en-GB" sz="1600" dirty="0"/>
          </a:p>
          <a:p>
            <a:pPr marL="0" indent="0">
              <a:buNone/>
            </a:pPr>
            <a:r>
              <a:rPr lang="en-GB" sz="1600" b="1" dirty="0" err="1">
                <a:solidFill>
                  <a:srgbClr val="FF0000"/>
                </a:solidFill>
              </a:rPr>
              <a:t>Catatan</a:t>
            </a:r>
            <a:r>
              <a:rPr lang="en-GB" sz="16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1600" b="1" dirty="0" err="1">
                <a:solidFill>
                  <a:srgbClr val="FF0000"/>
                </a:solidFill>
              </a:rPr>
              <a:t>Siswa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diberikan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kesempatan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memilih</a:t>
            </a:r>
            <a:r>
              <a:rPr lang="en-GB" sz="1600" b="1" dirty="0">
                <a:solidFill>
                  <a:srgbClr val="FF0000"/>
                </a:solidFill>
              </a:rPr>
              <a:t> 4 </a:t>
            </a:r>
            <a:r>
              <a:rPr lang="en-GB" sz="1600" b="1" dirty="0" err="1">
                <a:solidFill>
                  <a:srgbClr val="FF0000"/>
                </a:solidFill>
              </a:rPr>
              <a:t>mata</a:t>
            </a:r>
            <a:r>
              <a:rPr lang="en-GB" sz="1600" b="1" dirty="0">
                <a:solidFill>
                  <a:srgbClr val="FF0000"/>
                </a:solidFill>
              </a:rPr>
              <a:t> Pelajaran </a:t>
            </a:r>
            <a:r>
              <a:rPr lang="en-GB" sz="1600" b="1" dirty="0" err="1">
                <a:solidFill>
                  <a:srgbClr val="FF0000"/>
                </a:solidFill>
              </a:rPr>
              <a:t>dengan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err="1">
                <a:solidFill>
                  <a:srgbClr val="FF0000"/>
                </a:solidFill>
              </a:rPr>
              <a:t>sistem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i="1" dirty="0">
                <a:solidFill>
                  <a:srgbClr val="FF0000"/>
                </a:solidFill>
              </a:rPr>
              <a:t>moving class.</a:t>
            </a:r>
            <a:endParaRPr lang="en-ID" sz="16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1192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BACEB23-856C-00E0-87A5-199B355B3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942062"/>
              </p:ext>
            </p:extLst>
          </p:nvPr>
        </p:nvGraphicFramePr>
        <p:xfrm>
          <a:off x="1091380" y="840659"/>
          <a:ext cx="10191135" cy="527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874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963A77-F1E5-F404-03A9-618521D59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104157-A7FF-68AB-18C6-A235169820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528020"/>
              </p:ext>
            </p:extLst>
          </p:nvPr>
        </p:nvGraphicFramePr>
        <p:xfrm>
          <a:off x="796414" y="1238864"/>
          <a:ext cx="4955458" cy="412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8786E2F-C063-DFE1-2A7B-64943D06C1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069573"/>
              </p:ext>
            </p:extLst>
          </p:nvPr>
        </p:nvGraphicFramePr>
        <p:xfrm>
          <a:off x="5963265" y="1238865"/>
          <a:ext cx="4955458" cy="412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279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5F6C6-E963-06AB-F3DB-EB5B7E8F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8250A4-3C84-D0DB-F01B-81C0BDCC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PEMILIHAN MAPEL PILIHAN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49A14-D494-A07F-95AB-1651013FC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err="1"/>
              <a:t>Disesuaikan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bakat</a:t>
            </a:r>
            <a:r>
              <a:rPr lang="en-GB" dirty="0"/>
              <a:t> dan </a:t>
            </a:r>
            <a:r>
              <a:rPr lang="en-GB" dirty="0" err="1"/>
              <a:t>minat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Saran dan </a:t>
            </a:r>
            <a:r>
              <a:rPr lang="en-GB" dirty="0" err="1"/>
              <a:t>pertimbangan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orang </a:t>
            </a:r>
            <a:r>
              <a:rPr lang="en-GB" dirty="0" err="1"/>
              <a:t>tua</a:t>
            </a:r>
            <a:r>
              <a:rPr lang="en-GB" dirty="0"/>
              <a:t>, </a:t>
            </a:r>
            <a:r>
              <a:rPr lang="en-GB" dirty="0" err="1"/>
              <a:t>walas</a:t>
            </a:r>
            <a:r>
              <a:rPr lang="en-GB" dirty="0"/>
              <a:t>, dan guru BK</a:t>
            </a:r>
          </a:p>
          <a:p>
            <a:pPr marL="514350" indent="-514350">
              <a:buAutoNum type="arabicPeriod"/>
            </a:pPr>
            <a:r>
              <a:rPr lang="en-GB" dirty="0"/>
              <a:t>Hasil </a:t>
            </a:r>
            <a:r>
              <a:rPr lang="en-GB" dirty="0" err="1"/>
              <a:t>tes</a:t>
            </a:r>
            <a:r>
              <a:rPr lang="en-GB" dirty="0"/>
              <a:t> </a:t>
            </a:r>
            <a:r>
              <a:rPr lang="en-GB" dirty="0" err="1"/>
              <a:t>psikologi</a:t>
            </a:r>
            <a:r>
              <a:rPr lang="en-GB" dirty="0"/>
              <a:t> (</a:t>
            </a:r>
            <a:r>
              <a:rPr lang="en-GB" dirty="0" err="1"/>
              <a:t>InsyaAllah</a:t>
            </a:r>
            <a:r>
              <a:rPr lang="en-GB" dirty="0"/>
              <a:t> </a:t>
            </a:r>
            <a:r>
              <a:rPr lang="en-GB" dirty="0" err="1"/>
              <a:t>dilaksanakan</a:t>
            </a:r>
            <a:r>
              <a:rPr lang="en-GB" dirty="0"/>
              <a:t> pada </a:t>
            </a:r>
            <a:r>
              <a:rPr lang="en-GB" dirty="0" err="1"/>
              <a:t>Senin</a:t>
            </a:r>
            <a:r>
              <a:rPr lang="en-GB" dirty="0"/>
              <a:t>, 8 </a:t>
            </a:r>
            <a:r>
              <a:rPr lang="en-GB" dirty="0" err="1"/>
              <a:t>Januari</a:t>
            </a:r>
            <a:r>
              <a:rPr lang="en-GB" dirty="0"/>
              <a:t> 2023)</a:t>
            </a:r>
          </a:p>
          <a:p>
            <a:pPr marL="514350" indent="-514350">
              <a:buAutoNum type="arabicPeriod"/>
            </a:pPr>
            <a:r>
              <a:rPr lang="en-GB" dirty="0" err="1"/>
              <a:t>Kepmendikbud</a:t>
            </a:r>
            <a:r>
              <a:rPr lang="en-GB" dirty="0"/>
              <a:t> </a:t>
            </a:r>
            <a:r>
              <a:rPr lang="en-GB" dirty="0" err="1"/>
              <a:t>Nomor</a:t>
            </a:r>
            <a:r>
              <a:rPr lang="en-GB" dirty="0"/>
              <a:t> 345M </a:t>
            </a:r>
            <a:r>
              <a:rPr lang="en-GB" dirty="0" err="1"/>
              <a:t>tahun</a:t>
            </a:r>
            <a:r>
              <a:rPr lang="en-GB" dirty="0"/>
              <a:t> 2022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mapel</a:t>
            </a:r>
            <a:r>
              <a:rPr lang="en-GB" dirty="0"/>
              <a:t> </a:t>
            </a:r>
            <a:r>
              <a:rPr lang="en-GB" dirty="0" err="1"/>
              <a:t>pendukung</a:t>
            </a:r>
            <a:endParaRPr lang="en-GB" dirty="0"/>
          </a:p>
          <a:p>
            <a:pPr marL="514350" indent="-514350"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6855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32071A-310B-5764-621E-2C09D12E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9" y="0"/>
            <a:ext cx="11808542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795278-5A4A-F96C-0DCC-BB7984872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1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9493A2-82E0-1CDE-1C69-315CDCE1D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95E4C0-2E60-A7A5-001E-59ECFC21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PENGUMUMAN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C14F6-D203-2920-F82C-23D713A3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err="1"/>
              <a:t>Libur</a:t>
            </a:r>
            <a:r>
              <a:rPr lang="en-GB" dirty="0"/>
              <a:t> Semester </a:t>
            </a:r>
            <a:r>
              <a:rPr lang="en-GB" dirty="0" err="1"/>
              <a:t>ganjil</a:t>
            </a:r>
            <a:r>
              <a:rPr lang="en-GB" dirty="0"/>
              <a:t>: 24 </a:t>
            </a:r>
            <a:r>
              <a:rPr lang="en-GB" dirty="0" err="1"/>
              <a:t>Desember</a:t>
            </a:r>
            <a:r>
              <a:rPr lang="en-GB" dirty="0"/>
              <a:t> 2023-1 </a:t>
            </a:r>
            <a:r>
              <a:rPr lang="en-GB" dirty="0" err="1"/>
              <a:t>Januari</a:t>
            </a:r>
            <a:r>
              <a:rPr lang="en-GB" dirty="0"/>
              <a:t> 2024</a:t>
            </a:r>
          </a:p>
          <a:p>
            <a:pPr marL="514350" indent="-514350">
              <a:buAutoNum type="arabicPeriod"/>
            </a:pPr>
            <a:r>
              <a:rPr lang="en-GB" dirty="0" err="1"/>
              <a:t>Pembelajaran</a:t>
            </a:r>
            <a:r>
              <a:rPr lang="en-GB" dirty="0"/>
              <a:t> </a:t>
            </a:r>
            <a:r>
              <a:rPr lang="en-GB" dirty="0" err="1"/>
              <a:t>efektif</a:t>
            </a:r>
            <a:r>
              <a:rPr lang="en-GB" dirty="0"/>
              <a:t> semester </a:t>
            </a:r>
            <a:r>
              <a:rPr lang="en-GB" dirty="0" err="1"/>
              <a:t>genap</a:t>
            </a:r>
            <a:r>
              <a:rPr lang="en-GB" dirty="0"/>
              <a:t> </a:t>
            </a:r>
            <a:r>
              <a:rPr lang="en-GB" dirty="0" err="1"/>
              <a:t>dimulai</a:t>
            </a:r>
            <a:r>
              <a:rPr lang="en-GB" dirty="0"/>
              <a:t> </a:t>
            </a:r>
            <a:r>
              <a:rPr lang="en-GB" dirty="0" err="1"/>
              <a:t>Selasa</a:t>
            </a:r>
            <a:r>
              <a:rPr lang="en-GB" dirty="0"/>
              <a:t>, 2 </a:t>
            </a:r>
            <a:r>
              <a:rPr lang="en-GB" dirty="0" err="1"/>
              <a:t>Januari</a:t>
            </a:r>
            <a:r>
              <a:rPr lang="en-GB" dirty="0"/>
              <a:t> 2024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2855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5356</TotalTime>
  <Words>195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MATA PELAJARAN PILIHAN KELAS X DAN XI SMA MUHAMMADIYAH 2 SIDOARJO</vt:lpstr>
      <vt:lpstr>STRUKTUR MATA PELAJARAN FASE F (KELAS XI, XII)</vt:lpstr>
      <vt:lpstr>PowerPoint Presentation</vt:lpstr>
      <vt:lpstr>PowerPoint Presentation</vt:lpstr>
      <vt:lpstr>PEMILIHAN MAPEL PILIHAN</vt:lpstr>
      <vt:lpstr>PowerPoint Presentation</vt:lpstr>
      <vt:lpstr>PENGUMUMAN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RIVIEW SMA MUHAMMADIYAH 2 SIDOARJO</dc:title>
  <dc:creator>Microsoft Office User</dc:creator>
  <cp:lastModifiedBy>alful musrifah</cp:lastModifiedBy>
  <cp:revision>93</cp:revision>
  <cp:lastPrinted>2023-10-24T07:30:14Z</cp:lastPrinted>
  <dcterms:created xsi:type="dcterms:W3CDTF">2023-08-22T07:49:41Z</dcterms:created>
  <dcterms:modified xsi:type="dcterms:W3CDTF">2023-12-20T06:37:44Z</dcterms:modified>
</cp:coreProperties>
</file>