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67" r:id="rId5"/>
    <p:sldId id="269" r:id="rId6"/>
    <p:sldId id="264" r:id="rId7"/>
    <p:sldId id="27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216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AB736-35CC-C6FA-24D2-5CEA47DC1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4EAD82-AEBC-AACD-DD35-C54A79D2B6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F2531-E2B6-C85A-2561-75670BEAC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956CE-0B25-4D66-9DE9-F62957F4EC1B}" type="datetimeFigureOut">
              <a:rPr lang="en-ID" smtClean="0"/>
              <a:t>22/06/24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6D450-D2D9-AFEE-DCEA-14DFF0323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DAC29-8118-1AB7-59F6-3C1CECE2B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CAC-64C8-42D0-9314-42FE13DF90B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7695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FD406-DC2E-971D-F650-11FAE7586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84E3CF-3E49-1FF9-EBAF-8748CF9E7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138B1-8EF2-9C52-93CD-C8F324CB2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956CE-0B25-4D66-9DE9-F62957F4EC1B}" type="datetimeFigureOut">
              <a:rPr lang="en-ID" smtClean="0"/>
              <a:t>22/06/24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BD947-0011-AB3C-DBBB-B214D6EEC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7F83FB-39BA-A29C-461E-A49F373F0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CAC-64C8-42D0-9314-42FE13DF90B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48509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7A8DB7-034D-A7B3-EA5E-E6555A2F51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00AA2B-6938-751B-9EE1-BC6C48FCF2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A4F198-CBB6-F75C-1EFD-EA3D6C0E9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956CE-0B25-4D66-9DE9-F62957F4EC1B}" type="datetimeFigureOut">
              <a:rPr lang="en-ID" smtClean="0"/>
              <a:t>22/06/24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A9D598-92CF-E28F-1A4A-B12A99262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C6F0C-50C4-91FE-8BCC-8200F8B3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CAC-64C8-42D0-9314-42FE13DF90B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43414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92DF8-0998-BFB7-DA32-A58E93A1D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B4092-27C2-7EBF-E5E1-8F48D48A4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A5623-0EA7-5CA4-F8CB-4FAF4D1F2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956CE-0B25-4D66-9DE9-F62957F4EC1B}" type="datetimeFigureOut">
              <a:rPr lang="en-ID" smtClean="0"/>
              <a:t>22/06/24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B91EA-634F-685D-9689-07FF993C4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180FA9-44A7-E966-B8F1-B248AD570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CAC-64C8-42D0-9314-42FE13DF90B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6705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61F9D-58FB-8E84-708E-77E5F208E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30DFFD-1243-606F-AE7C-5D1A6B3E4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5DA68-090A-810B-8091-689FD9FAB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956CE-0B25-4D66-9DE9-F62957F4EC1B}" type="datetimeFigureOut">
              <a:rPr lang="en-ID" smtClean="0"/>
              <a:t>22/06/24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2AEE8-D90A-B8AF-5312-A652965BF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929FB-19C6-7B58-CF3D-07F496F9B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CAC-64C8-42D0-9314-42FE13DF90B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4899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EE5F3-ED04-9BAB-FDA5-3F81CED7C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5073F-9198-2F01-B55F-51443281AC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5C3B63-A51A-2803-5F5C-C92C3186F5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82EFB0-C259-FFC3-C4EA-7D88CBA85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956CE-0B25-4D66-9DE9-F62957F4EC1B}" type="datetimeFigureOut">
              <a:rPr lang="en-ID" smtClean="0"/>
              <a:t>22/06/24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C5FE5C-3015-5FA3-8BC6-1BDB50408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8FE095-15A3-939C-2837-62F02FB41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CAC-64C8-42D0-9314-42FE13DF90B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41928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3FCC8-A3E6-65D2-83F7-B404888F8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CD5EA6-8027-955B-02E7-791E9C91C6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80FBF9-D077-133B-985F-A77AC47163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07610D-040B-1C6D-9546-C05726A889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CF1B2E-2BB5-42E3-6E21-26A65E2A28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143ACE-35BF-B05A-CADC-02D638429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956CE-0B25-4D66-9DE9-F62957F4EC1B}" type="datetimeFigureOut">
              <a:rPr lang="en-ID" smtClean="0"/>
              <a:t>22/06/24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6D349D-86E7-8B93-9C5A-E68FBD642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5015F0-0258-1A17-8EFA-434BE9839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CAC-64C8-42D0-9314-42FE13DF90B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29757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425ED-4891-7AB5-C29D-68C144E6A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1953A2-7C50-E5B6-A767-E6730B51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956CE-0B25-4D66-9DE9-F62957F4EC1B}" type="datetimeFigureOut">
              <a:rPr lang="en-ID" smtClean="0"/>
              <a:t>22/06/24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049B50-8306-D570-C3A4-94F664AC1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FF0897-B46B-7813-10B6-EB760A4E0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CAC-64C8-42D0-9314-42FE13DF90B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54453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09B42E-AAFA-5CC5-8945-B0605B949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956CE-0B25-4D66-9DE9-F62957F4EC1B}" type="datetimeFigureOut">
              <a:rPr lang="en-ID" smtClean="0"/>
              <a:t>22/06/24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7837C4-BD95-36DA-FACF-5D1E7CF78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690FF5-27DF-A8DE-2892-93BCDDD51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CAC-64C8-42D0-9314-42FE13DF90B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72900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8C98A-58F2-24E2-B671-250FB4CE8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B0D2-C549-D1F0-E37C-2CF579DA0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4500E7-EBDB-38F4-AC66-80F289CBB0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15A51A-E707-2825-1C3F-89D924432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956CE-0B25-4D66-9DE9-F62957F4EC1B}" type="datetimeFigureOut">
              <a:rPr lang="en-ID" smtClean="0"/>
              <a:t>22/06/24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22F79-AF87-7401-B863-17C66F6A1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76E2E3-847D-EE58-5609-4E968553D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CAC-64C8-42D0-9314-42FE13DF90B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96305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02217-3522-EAC1-ACC4-C797F78C4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F5B196-A675-518F-C0A0-0E3C40FD02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218658-2F7E-074F-81AB-55CA04B756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2830DB-C66C-E908-1BAC-DF9D4E71E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956CE-0B25-4D66-9DE9-F62957F4EC1B}" type="datetimeFigureOut">
              <a:rPr lang="en-ID" smtClean="0"/>
              <a:t>22/06/24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960035-A06B-F9F1-CC65-4A089E08A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1B6202-0E0E-2312-277D-2D02C74A5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CAC-64C8-42D0-9314-42FE13DF90B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10860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2150A1-0394-3B43-BE6B-AE278E608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5B3C48-90F8-9CDE-9CE8-2B1188D45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47E27-7FA3-8A47-9E36-7AA8FBC3D7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956CE-0B25-4D66-9DE9-F62957F4EC1B}" type="datetimeFigureOut">
              <a:rPr lang="en-ID" smtClean="0"/>
              <a:t>22/06/24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D5811-61BC-240E-EC44-6CE54D2D59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950B8-F0FA-3068-5B0A-C858E0FC51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8DCAC-64C8-42D0-9314-42FE13DF90B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36489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AF2DE82-F17F-4EF5-6E4B-40EAA224D2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65E9E1E-6DFA-17C7-05E1-B60C16206674}"/>
              </a:ext>
            </a:extLst>
          </p:cNvPr>
          <p:cNvSpPr txBox="1"/>
          <p:nvPr/>
        </p:nvSpPr>
        <p:spPr>
          <a:xfrm>
            <a:off x="1560870" y="1198205"/>
            <a:ext cx="98543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bg1"/>
                </a:solidFill>
              </a:rPr>
              <a:t>KEGIATAN PEMBELAJARAN KELAS XII</a:t>
            </a:r>
          </a:p>
          <a:p>
            <a:pPr algn="ctr"/>
            <a:r>
              <a:rPr lang="en-GB" sz="3600" b="1" dirty="0">
                <a:solidFill>
                  <a:schemeClr val="bg1"/>
                </a:solidFill>
              </a:rPr>
              <a:t> TAHUN AJARAN BARU 2024/2025</a:t>
            </a:r>
          </a:p>
          <a:p>
            <a:pPr algn="ctr"/>
            <a:r>
              <a:rPr lang="en-GB" sz="3600" b="1" dirty="0">
                <a:solidFill>
                  <a:schemeClr val="bg1"/>
                </a:solidFill>
              </a:rPr>
              <a:t>SMA MUHAMMADIYAH 2 SIDOARJO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1B1DA2-83FB-428F-757C-92FA0ACA4CDA}"/>
              </a:ext>
            </a:extLst>
          </p:cNvPr>
          <p:cNvSpPr/>
          <p:nvPr/>
        </p:nvSpPr>
        <p:spPr>
          <a:xfrm>
            <a:off x="2977944" y="3291840"/>
            <a:ext cx="7020233" cy="2147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OLEH:</a:t>
            </a:r>
          </a:p>
          <a:p>
            <a:pPr algn="ctr"/>
            <a:r>
              <a:rPr lang="en-GB" sz="2800" b="1" dirty="0">
                <a:solidFill>
                  <a:schemeClr val="bg1"/>
                </a:solidFill>
              </a:rPr>
              <a:t>ALFUL MUSRIFAH, </a:t>
            </a:r>
            <a:r>
              <a:rPr lang="en-GB" sz="2800" b="1" dirty="0" err="1">
                <a:solidFill>
                  <a:schemeClr val="bg1"/>
                </a:solidFill>
              </a:rPr>
              <a:t>M.Pd</a:t>
            </a:r>
            <a:r>
              <a:rPr lang="en-GB" sz="2800" b="1" dirty="0">
                <a:solidFill>
                  <a:schemeClr val="bg1"/>
                </a:solidFill>
              </a:rPr>
              <a:t>.</a:t>
            </a:r>
          </a:p>
          <a:p>
            <a:pPr algn="ctr"/>
            <a:r>
              <a:rPr lang="en-GB" sz="2800" b="1" dirty="0">
                <a:solidFill>
                  <a:schemeClr val="bg1"/>
                </a:solidFill>
              </a:rPr>
              <a:t>WAKIL KEPALA SEKOLAH BIDANG KURIKULUM</a:t>
            </a:r>
          </a:p>
          <a:p>
            <a:pPr algn="ctr"/>
            <a:r>
              <a:rPr lang="en-GB" sz="2800" b="1" dirty="0" err="1">
                <a:solidFill>
                  <a:schemeClr val="bg1"/>
                </a:solidFill>
              </a:rPr>
              <a:t>Disampaikan</a:t>
            </a:r>
            <a:r>
              <a:rPr lang="en-GB" sz="2800" b="1" dirty="0">
                <a:solidFill>
                  <a:schemeClr val="bg1"/>
                </a:solidFill>
              </a:rPr>
              <a:t> pada </a:t>
            </a:r>
            <a:r>
              <a:rPr lang="en-GB" sz="2800" b="1" dirty="0" err="1">
                <a:solidFill>
                  <a:schemeClr val="bg1"/>
                </a:solidFill>
              </a:rPr>
              <a:t>pertemuan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  <a:r>
              <a:rPr lang="en-GB" sz="2800" b="1" dirty="0" err="1">
                <a:solidFill>
                  <a:schemeClr val="bg1"/>
                </a:solidFill>
              </a:rPr>
              <a:t>wali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  <a:r>
              <a:rPr lang="en-GB" sz="2800" b="1" dirty="0" err="1">
                <a:solidFill>
                  <a:schemeClr val="bg1"/>
                </a:solidFill>
              </a:rPr>
              <a:t>siswa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GB" sz="2800" b="1" dirty="0" err="1">
                <a:solidFill>
                  <a:schemeClr val="bg1"/>
                </a:solidFill>
              </a:rPr>
              <a:t>Sidoarjo</a:t>
            </a:r>
            <a:r>
              <a:rPr lang="en-GB" sz="2800" b="1" dirty="0">
                <a:solidFill>
                  <a:schemeClr val="bg1"/>
                </a:solidFill>
              </a:rPr>
              <a:t>, 22 </a:t>
            </a:r>
            <a:r>
              <a:rPr lang="en-GB" sz="2800" b="1" dirty="0" err="1">
                <a:solidFill>
                  <a:schemeClr val="bg1"/>
                </a:solidFill>
              </a:rPr>
              <a:t>Juni</a:t>
            </a:r>
            <a:r>
              <a:rPr lang="en-GB" sz="2800" b="1" dirty="0">
                <a:solidFill>
                  <a:schemeClr val="bg1"/>
                </a:solidFill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1189364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94508F4-78CA-5446-3031-97853242E8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DCE0963-9B21-0BD8-9F71-79DC690FDF9E}"/>
              </a:ext>
            </a:extLst>
          </p:cNvPr>
          <p:cNvSpPr txBox="1"/>
          <p:nvPr/>
        </p:nvSpPr>
        <p:spPr>
          <a:xfrm>
            <a:off x="886691" y="1384233"/>
            <a:ext cx="11000509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sz="3200" dirty="0" err="1"/>
              <a:t>Sejak</a:t>
            </a:r>
            <a:r>
              <a:rPr lang="en-US" sz="3200" dirty="0"/>
              <a:t> </a:t>
            </a:r>
            <a:r>
              <a:rPr lang="en-US" sz="3200" dirty="0" err="1"/>
              <a:t>tahun</a:t>
            </a:r>
            <a:r>
              <a:rPr lang="en-US" sz="3200" dirty="0"/>
              <a:t> </a:t>
            </a:r>
            <a:r>
              <a:rPr lang="en-US" sz="3200" dirty="0" err="1"/>
              <a:t>ajaran</a:t>
            </a:r>
            <a:r>
              <a:rPr lang="en-US" sz="3200" dirty="0"/>
              <a:t> 2020/2021, </a:t>
            </a:r>
            <a:r>
              <a:rPr lang="en-US" sz="3200" dirty="0" err="1"/>
              <a:t>Ujian</a:t>
            </a:r>
            <a:r>
              <a:rPr lang="en-US" sz="3200" dirty="0"/>
              <a:t> Nasional (UN)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penentu</a:t>
            </a:r>
            <a:r>
              <a:rPr lang="en-US" sz="3200" dirty="0"/>
              <a:t> </a:t>
            </a:r>
            <a:r>
              <a:rPr lang="en-US" sz="3200" dirty="0" err="1"/>
              <a:t>kelulusan</a:t>
            </a:r>
            <a:r>
              <a:rPr lang="en-US" sz="3200" dirty="0"/>
              <a:t> </a:t>
            </a:r>
            <a:r>
              <a:rPr lang="en-US" sz="3200" dirty="0" err="1"/>
              <a:t>siswa</a:t>
            </a:r>
            <a:r>
              <a:rPr lang="en-US" sz="3200" dirty="0"/>
              <a:t> </a:t>
            </a:r>
            <a:r>
              <a:rPr lang="en-US" sz="3200" dirty="0" err="1"/>
              <a:t>ditiadakan</a:t>
            </a:r>
            <a:r>
              <a:rPr lang="en-US" sz="3200" dirty="0"/>
              <a:t> oleh </a:t>
            </a:r>
            <a:r>
              <a:rPr lang="en-US" sz="3200" dirty="0" err="1"/>
              <a:t>Pemerintah</a:t>
            </a:r>
            <a:r>
              <a:rPr lang="en-US" sz="3200" dirty="0"/>
              <a:t>.</a:t>
            </a:r>
          </a:p>
          <a:p>
            <a:pPr marL="342900" indent="-342900">
              <a:buAutoNum type="arabicPeriod"/>
            </a:pPr>
            <a:r>
              <a:rPr lang="en-US" sz="3200" dirty="0" err="1"/>
              <a:t>Kelulusan</a:t>
            </a:r>
            <a:r>
              <a:rPr lang="en-US" sz="3200" dirty="0"/>
              <a:t> </a:t>
            </a:r>
            <a:r>
              <a:rPr lang="en-US" sz="3200" dirty="0" err="1"/>
              <a:t>ditentukan</a:t>
            </a:r>
            <a:r>
              <a:rPr lang="en-US" sz="3200" dirty="0"/>
              <a:t> oleh </a:t>
            </a:r>
            <a:r>
              <a:rPr lang="en-US" sz="3200" dirty="0" err="1"/>
              <a:t>sekolah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melihat</a:t>
            </a:r>
            <a:r>
              <a:rPr lang="en-US" sz="3200" dirty="0"/>
              <a:t> </a:t>
            </a:r>
            <a:r>
              <a:rPr lang="en-US" sz="3200" dirty="0" err="1"/>
              <a:t>nilai</a:t>
            </a:r>
            <a:r>
              <a:rPr lang="en-US" sz="3200" dirty="0"/>
              <a:t> </a:t>
            </a:r>
            <a:r>
              <a:rPr lang="en-US" sz="3200" dirty="0" err="1"/>
              <a:t>sekolah</a:t>
            </a:r>
            <a:r>
              <a:rPr lang="en-US" sz="3200" dirty="0"/>
              <a:t> </a:t>
            </a:r>
          </a:p>
          <a:p>
            <a:pPr marL="360363" indent="-360363"/>
            <a:r>
              <a:rPr lang="en-US" sz="3200" dirty="0"/>
              <a:t>    </a:t>
            </a:r>
            <a:r>
              <a:rPr lang="en-US" sz="3200" dirty="0">
                <a:solidFill>
                  <a:srgbClr val="FF0000"/>
                </a:solidFill>
              </a:rPr>
              <a:t>Nilai </a:t>
            </a:r>
            <a:r>
              <a:rPr lang="en-US" sz="3200" dirty="0" err="1">
                <a:solidFill>
                  <a:srgbClr val="FF0000"/>
                </a:solidFill>
              </a:rPr>
              <a:t>sekolah</a:t>
            </a:r>
            <a:r>
              <a:rPr lang="en-US" sz="3200" dirty="0">
                <a:solidFill>
                  <a:srgbClr val="FF0000"/>
                </a:solidFill>
              </a:rPr>
              <a:t> = rata-rata </a:t>
            </a:r>
            <a:r>
              <a:rPr lang="en-US" sz="3200" dirty="0" err="1">
                <a:solidFill>
                  <a:srgbClr val="FF0000"/>
                </a:solidFill>
              </a:rPr>
              <a:t>nilai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rapor</a:t>
            </a:r>
            <a:r>
              <a:rPr lang="en-US" sz="3200" dirty="0">
                <a:solidFill>
                  <a:srgbClr val="FF0000"/>
                </a:solidFill>
              </a:rPr>
              <a:t> semester 1-6 dan </a:t>
            </a:r>
            <a:r>
              <a:rPr lang="en-US" sz="3200" dirty="0" err="1">
                <a:solidFill>
                  <a:srgbClr val="FF0000"/>
                </a:solidFill>
              </a:rPr>
              <a:t>nilai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ujian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sekolah</a:t>
            </a:r>
            <a:r>
              <a:rPr lang="en-US" sz="3200" dirty="0">
                <a:solidFill>
                  <a:srgbClr val="FF0000"/>
                </a:solidFill>
              </a:rPr>
              <a:t>.</a:t>
            </a:r>
          </a:p>
          <a:p>
            <a:pPr marL="360363" indent="-360363"/>
            <a:r>
              <a:rPr lang="en-US" sz="3200" dirty="0"/>
              <a:t>3. </a:t>
            </a:r>
            <a:r>
              <a:rPr lang="en-US" sz="3200" dirty="0" err="1"/>
              <a:t>Siswa</a:t>
            </a:r>
            <a:r>
              <a:rPr lang="en-US" sz="3200" dirty="0"/>
              <a:t> </a:t>
            </a:r>
            <a:r>
              <a:rPr lang="en-US" sz="3200" dirty="0" err="1"/>
              <a:t>dinyatakan</a:t>
            </a:r>
            <a:r>
              <a:rPr lang="en-US" sz="3200" dirty="0"/>
              <a:t> lulus </a:t>
            </a:r>
            <a:r>
              <a:rPr lang="en-US" sz="3200" dirty="0" err="1"/>
              <a:t>jika</a:t>
            </a:r>
            <a:r>
              <a:rPr lang="en-US" sz="3200" dirty="0"/>
              <a:t> </a:t>
            </a:r>
            <a:r>
              <a:rPr lang="en-US" sz="3200" dirty="0" err="1"/>
              <a:t>nilai</a:t>
            </a:r>
            <a:r>
              <a:rPr lang="en-US" sz="3200" dirty="0"/>
              <a:t> </a:t>
            </a:r>
            <a:r>
              <a:rPr lang="en-US" sz="3200" dirty="0" err="1"/>
              <a:t>sekolah</a:t>
            </a:r>
            <a:r>
              <a:rPr lang="en-US" sz="3200" dirty="0"/>
              <a:t> </a:t>
            </a:r>
            <a:r>
              <a:rPr lang="en-US" sz="3200" dirty="0" err="1"/>
              <a:t>seluruh</a:t>
            </a:r>
            <a:r>
              <a:rPr lang="en-US" sz="3200" dirty="0"/>
              <a:t> </a:t>
            </a:r>
            <a:r>
              <a:rPr lang="en-US" sz="3200" dirty="0" err="1"/>
              <a:t>mata</a:t>
            </a:r>
            <a:r>
              <a:rPr lang="en-US" sz="3200" dirty="0"/>
              <a:t> </a:t>
            </a:r>
            <a:r>
              <a:rPr lang="en-US" sz="3200" dirty="0" err="1"/>
              <a:t>pelajaran</a:t>
            </a:r>
            <a:r>
              <a:rPr lang="en-US" sz="3200" dirty="0"/>
              <a:t> ≥75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587139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94508F4-78CA-5446-3031-97853242E8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533342D-3CA7-9177-1CAC-932353C2F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254" y="280105"/>
            <a:ext cx="10044547" cy="1163782"/>
          </a:xfrm>
        </p:spPr>
        <p:txBody>
          <a:bodyPr>
            <a:noAutofit/>
          </a:bodyPr>
          <a:lstStyle/>
          <a:p>
            <a:pPr algn="ctr"/>
            <a:br>
              <a:rPr lang="en-GB" sz="3200" b="1" dirty="0"/>
            </a:br>
            <a:br>
              <a:rPr lang="en-ID" sz="3200" b="1" dirty="0"/>
            </a:br>
            <a:endParaRPr lang="en-ID" sz="32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31CBB4-CEED-464E-BEE7-28B84C4B1F66}"/>
              </a:ext>
            </a:extLst>
          </p:cNvPr>
          <p:cNvSpPr txBox="1"/>
          <p:nvPr/>
        </p:nvSpPr>
        <p:spPr>
          <a:xfrm>
            <a:off x="886690" y="566678"/>
            <a:ext cx="10834255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363" indent="-357188">
              <a:buNone/>
            </a:pPr>
            <a:r>
              <a:rPr lang="en-US" sz="2400" dirty="0" err="1"/>
              <a:t>Pembelajaran</a:t>
            </a:r>
            <a:r>
              <a:rPr lang="en-US" sz="2400" dirty="0"/>
              <a:t> di </a:t>
            </a:r>
            <a:r>
              <a:rPr lang="en-US" sz="2400" dirty="0" err="1"/>
              <a:t>kelas</a:t>
            </a:r>
            <a:r>
              <a:rPr lang="en-US" sz="2400" dirty="0"/>
              <a:t> XII </a:t>
            </a:r>
            <a:r>
              <a:rPr lang="en-US" sz="2400" dirty="0" err="1"/>
              <a:t>difokuskan</a:t>
            </a:r>
            <a:r>
              <a:rPr lang="en-US" sz="2400" dirty="0"/>
              <a:t> agar </a:t>
            </a:r>
            <a:r>
              <a:rPr lang="en-US" sz="2400" dirty="0" err="1"/>
              <a:t>siswa</a:t>
            </a:r>
            <a:r>
              <a:rPr lang="en-US" sz="2400" dirty="0"/>
              <a:t> </a:t>
            </a:r>
            <a:r>
              <a:rPr lang="en-US" sz="2400" dirty="0" err="1"/>
              <a:t>sukses</a:t>
            </a:r>
            <a:r>
              <a:rPr lang="en-US" sz="2400" dirty="0"/>
              <a:t> </a:t>
            </a:r>
            <a:r>
              <a:rPr lang="en-US" sz="2400" dirty="0" err="1"/>
              <a:t>menghadapi</a:t>
            </a:r>
            <a:r>
              <a:rPr lang="en-US" sz="2400" dirty="0"/>
              <a:t>:</a:t>
            </a:r>
          </a:p>
          <a:p>
            <a:pPr marL="360363" indent="-357188">
              <a:buFont typeface="Wingdings" panose="05000000000000000000" pitchFamily="2" charset="2"/>
              <a:buChar char="Ø"/>
            </a:pPr>
            <a:r>
              <a:rPr lang="en-US" sz="2400" dirty="0" err="1"/>
              <a:t>Ujian</a:t>
            </a:r>
            <a:r>
              <a:rPr lang="en-US" sz="2400" dirty="0"/>
              <a:t> </a:t>
            </a:r>
            <a:r>
              <a:rPr lang="en-US" sz="2400" dirty="0" err="1"/>
              <a:t>Sekolah</a:t>
            </a:r>
            <a:endParaRPr lang="en-US" sz="2400" dirty="0"/>
          </a:p>
          <a:p>
            <a:pPr marL="360363" indent="-357188">
              <a:buFont typeface="Wingdings" panose="05000000000000000000" pitchFamily="2" charset="2"/>
              <a:buChar char="Ø"/>
            </a:pPr>
            <a:r>
              <a:rPr lang="en-US" sz="2400" dirty="0" err="1"/>
              <a:t>Seleksi</a:t>
            </a:r>
            <a:r>
              <a:rPr lang="en-US" sz="2400" dirty="0"/>
              <a:t> </a:t>
            </a:r>
            <a:r>
              <a:rPr lang="en-US" sz="2400" dirty="0" err="1"/>
              <a:t>masuk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Perguruan</a:t>
            </a:r>
            <a:r>
              <a:rPr lang="en-US" sz="2400" dirty="0"/>
              <a:t> Tinggi Negeri:</a:t>
            </a:r>
          </a:p>
          <a:p>
            <a:pPr marL="3175"/>
            <a:r>
              <a:rPr lang="en-US" sz="2400" dirty="0"/>
              <a:t>        1. </a:t>
            </a:r>
            <a:r>
              <a:rPr lang="en-US" sz="2400" dirty="0" err="1"/>
              <a:t>Seleksi</a:t>
            </a:r>
            <a:r>
              <a:rPr lang="en-US" sz="2400" dirty="0"/>
              <a:t> Nasional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Prestasi</a:t>
            </a:r>
            <a:r>
              <a:rPr lang="en-US" sz="2400" dirty="0"/>
              <a:t> (SNBP):    </a:t>
            </a:r>
          </a:p>
          <a:p>
            <a:pPr marL="984250" indent="-981075"/>
            <a:r>
              <a:rPr lang="en-US" sz="2400" dirty="0"/>
              <a:t>            a. </a:t>
            </a:r>
            <a:r>
              <a:rPr lang="en-US" sz="2400" dirty="0" err="1"/>
              <a:t>jalur</a:t>
            </a:r>
            <a:r>
              <a:rPr lang="en-US" sz="2400" dirty="0"/>
              <a:t> </a:t>
            </a:r>
            <a:r>
              <a:rPr lang="en-US" sz="2400" dirty="0" err="1"/>
              <a:t>masuk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Perguruan</a:t>
            </a:r>
            <a:r>
              <a:rPr lang="en-US" sz="2400" dirty="0"/>
              <a:t> Tinggi Negeri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rapor</a:t>
            </a:r>
            <a:r>
              <a:rPr lang="en-US" sz="2400" dirty="0"/>
              <a:t> semester 1-5;</a:t>
            </a:r>
          </a:p>
          <a:p>
            <a:pPr marL="984250" indent="-981075"/>
            <a:r>
              <a:rPr lang="en-US" sz="2400" dirty="0"/>
              <a:t>            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Kuota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40%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XII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berhak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mendaftarkan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SNBP </a:t>
            </a:r>
          </a:p>
          <a:p>
            <a:pPr marL="984250" indent="-981075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eligible).</a:t>
            </a:r>
            <a:endParaRPr lang="en-US" sz="2400" dirty="0"/>
          </a:p>
          <a:p>
            <a:pPr marL="1163638" indent="-1160463">
              <a:buNone/>
            </a:pPr>
            <a:r>
              <a:rPr lang="en-US" sz="2400" dirty="0"/>
              <a:t>        2. </a:t>
            </a:r>
            <a:r>
              <a:rPr lang="en-US" sz="2400" dirty="0" err="1"/>
              <a:t>Seleksi</a:t>
            </a:r>
            <a:r>
              <a:rPr lang="en-US" sz="2400" dirty="0"/>
              <a:t> Nasional </a:t>
            </a:r>
            <a:r>
              <a:rPr lang="en-US" sz="2400" dirty="0" err="1"/>
              <a:t>Berdasarkan</a:t>
            </a:r>
            <a:r>
              <a:rPr lang="en-US" sz="2400" dirty="0"/>
              <a:t> Tes (SNBT):</a:t>
            </a:r>
          </a:p>
          <a:p>
            <a:pPr marL="1163638" indent="-1160463">
              <a:buNone/>
            </a:pPr>
            <a:r>
              <a:rPr lang="en-US" sz="2400" dirty="0"/>
              <a:t>             a. </a:t>
            </a:r>
            <a:r>
              <a:rPr lang="en-US" sz="2400" dirty="0" err="1"/>
              <a:t>jalur</a:t>
            </a:r>
            <a:r>
              <a:rPr lang="en-US" sz="2400" dirty="0"/>
              <a:t> </a:t>
            </a:r>
            <a:r>
              <a:rPr lang="en-US" sz="2400" dirty="0" err="1"/>
              <a:t>masuk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Perguruan</a:t>
            </a:r>
            <a:r>
              <a:rPr lang="en-US" sz="2400" dirty="0"/>
              <a:t> Tinggi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Ujian</a:t>
            </a:r>
            <a:r>
              <a:rPr lang="en-US" sz="2400" dirty="0"/>
              <a:t> </a:t>
            </a:r>
            <a:r>
              <a:rPr lang="en-US" sz="2400" dirty="0" err="1"/>
              <a:t>Tulis</a:t>
            </a:r>
            <a:r>
              <a:rPr lang="en-US" sz="2400" dirty="0"/>
              <a:t> </a:t>
            </a:r>
            <a:r>
              <a:rPr lang="en-US" sz="2400" dirty="0" err="1"/>
              <a:t>Berbasis</a:t>
            </a:r>
            <a:r>
              <a:rPr lang="en-US" sz="2400" dirty="0"/>
              <a:t> </a:t>
            </a:r>
            <a:r>
              <a:rPr lang="en-US" sz="2400" dirty="0" err="1"/>
              <a:t>Komputer</a:t>
            </a:r>
            <a:r>
              <a:rPr lang="en-US" sz="2400" dirty="0"/>
              <a:t> (UTBK); </a:t>
            </a:r>
          </a:p>
          <a:p>
            <a:pPr marL="1163638" indent="-1160463">
              <a:buNone/>
            </a:pPr>
            <a:r>
              <a:rPr lang="en-US" sz="2400" dirty="0"/>
              <a:t>             b. </a:t>
            </a:r>
            <a:r>
              <a:rPr lang="en-US" sz="2400" dirty="0" err="1"/>
              <a:t>siswa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lolos</a:t>
            </a:r>
            <a:r>
              <a:rPr lang="en-US" sz="2400" dirty="0"/>
              <a:t> </a:t>
            </a:r>
            <a:r>
              <a:rPr lang="en-US" sz="2400" dirty="0" err="1"/>
              <a:t>seleksi</a:t>
            </a:r>
            <a:r>
              <a:rPr lang="en-US" sz="2400" dirty="0"/>
              <a:t> </a:t>
            </a:r>
            <a:r>
              <a:rPr lang="en-US" sz="2400" dirty="0" err="1"/>
              <a:t>jalur</a:t>
            </a:r>
            <a:r>
              <a:rPr lang="en-US" sz="2400" dirty="0"/>
              <a:t> SNBP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mengikuti</a:t>
            </a:r>
            <a:r>
              <a:rPr lang="en-US" sz="2400" dirty="0"/>
              <a:t> </a:t>
            </a:r>
            <a:r>
              <a:rPr lang="en-US" sz="2400" dirty="0" err="1"/>
              <a:t>jalur</a:t>
            </a:r>
            <a:r>
              <a:rPr lang="en-US" sz="2400" dirty="0"/>
              <a:t> SNBT.</a:t>
            </a:r>
          </a:p>
          <a:p>
            <a:pPr marL="1163638" indent="-1160463">
              <a:buNone/>
            </a:pPr>
            <a:r>
              <a:rPr lang="en-US" sz="2400" dirty="0"/>
              <a:t>        3. </a:t>
            </a:r>
            <a:r>
              <a:rPr lang="en-US" sz="2400" dirty="0" err="1"/>
              <a:t>Seleksi</a:t>
            </a:r>
            <a:r>
              <a:rPr lang="en-US" sz="2400" dirty="0"/>
              <a:t> Jalur </a:t>
            </a:r>
            <a:r>
              <a:rPr lang="en-US" sz="2400" dirty="0" err="1"/>
              <a:t>Mandiri</a:t>
            </a:r>
            <a:endParaRPr lang="en-US" sz="2400" dirty="0"/>
          </a:p>
          <a:p>
            <a:pPr marL="1163638" indent="-1160463">
              <a:buNone/>
            </a:pPr>
            <a:r>
              <a:rPr lang="en-US" sz="2400" dirty="0"/>
              <a:t>        4. </a:t>
            </a:r>
            <a:r>
              <a:rPr lang="en-US" sz="2400" dirty="0" err="1"/>
              <a:t>Seleksi</a:t>
            </a:r>
            <a:r>
              <a:rPr lang="en-US" sz="2400" dirty="0"/>
              <a:t> </a:t>
            </a:r>
            <a:r>
              <a:rPr lang="en-US" sz="2400" dirty="0" err="1"/>
              <a:t>jalur</a:t>
            </a:r>
            <a:r>
              <a:rPr lang="en-US" sz="2400" dirty="0"/>
              <a:t> </a:t>
            </a:r>
            <a:r>
              <a:rPr lang="en-US" sz="2400" dirty="0" err="1"/>
              <a:t>prestasi</a:t>
            </a:r>
            <a:endParaRPr lang="en-US" sz="2400" dirty="0"/>
          </a:p>
          <a:p>
            <a:pPr marL="3175"/>
            <a:r>
              <a:rPr lang="en-US" sz="2400" dirty="0"/>
              <a:t>        </a:t>
            </a:r>
            <a:r>
              <a:rPr lang="en-US" sz="2400" dirty="0">
                <a:solidFill>
                  <a:srgbClr val="FF0000"/>
                </a:solidFill>
              </a:rPr>
              <a:t>5.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Perguruan</a:t>
            </a:r>
            <a:r>
              <a:rPr lang="en-US" sz="2400" dirty="0">
                <a:solidFill>
                  <a:srgbClr val="FF0000"/>
                </a:solidFill>
              </a:rPr>
              <a:t> Tinggi Muhammadiyah</a:t>
            </a:r>
            <a:endParaRPr lang="en-ID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449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94508F4-78CA-5446-3031-97853242E8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533342D-3CA7-9177-1CAC-932353C2F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254" y="280105"/>
            <a:ext cx="10044547" cy="1163782"/>
          </a:xfrm>
        </p:spPr>
        <p:txBody>
          <a:bodyPr>
            <a:noAutofit/>
          </a:bodyPr>
          <a:lstStyle/>
          <a:p>
            <a:pPr algn="ctr"/>
            <a:br>
              <a:rPr lang="en-GB" sz="3200" b="1" dirty="0"/>
            </a:br>
            <a:br>
              <a:rPr lang="en-ID" sz="3200" b="1" dirty="0"/>
            </a:br>
            <a:endParaRPr lang="en-ID" sz="32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C6AD91F-F2E0-253A-EB57-2BDCE00E2E8B}"/>
              </a:ext>
            </a:extLst>
          </p:cNvPr>
          <p:cNvSpPr/>
          <p:nvPr/>
        </p:nvSpPr>
        <p:spPr>
          <a:xfrm>
            <a:off x="3893127" y="3740727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A87AAE-F772-D6B1-F177-C3A4B8D83359}"/>
              </a:ext>
            </a:extLst>
          </p:cNvPr>
          <p:cNvSpPr/>
          <p:nvPr/>
        </p:nvSpPr>
        <p:spPr>
          <a:xfrm>
            <a:off x="346363" y="166255"/>
            <a:ext cx="11499273" cy="100596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KEGIATAN SISWA KELAS XII MENUJU SUKSES US, SNBP, DAN SNBT</a:t>
            </a:r>
            <a:endParaRPr lang="en-ID" sz="3200" b="1" dirty="0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2A33BFEF-EF9A-3B61-ECF1-AF3215407407}"/>
              </a:ext>
            </a:extLst>
          </p:cNvPr>
          <p:cNvSpPr/>
          <p:nvPr/>
        </p:nvSpPr>
        <p:spPr>
          <a:xfrm flipH="1">
            <a:off x="1429789" y="1190920"/>
            <a:ext cx="581891" cy="72585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5D6E046-D4B8-4FA3-4881-2CB11628C85E}"/>
              </a:ext>
            </a:extLst>
          </p:cNvPr>
          <p:cNvSpPr/>
          <p:nvPr/>
        </p:nvSpPr>
        <p:spPr>
          <a:xfrm>
            <a:off x="346363" y="1935481"/>
            <a:ext cx="2748744" cy="302444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63525" indent="-263525"/>
            <a:r>
              <a:rPr lang="en-GB" sz="1600" dirty="0"/>
              <a:t>1. Program </a:t>
            </a:r>
            <a:r>
              <a:rPr lang="en-GB" sz="1600" dirty="0" err="1"/>
              <a:t>Intensif</a:t>
            </a:r>
            <a:r>
              <a:rPr lang="en-GB" sz="1600" dirty="0"/>
              <a:t> </a:t>
            </a:r>
            <a:r>
              <a:rPr lang="en-GB" sz="1600" dirty="0" err="1"/>
              <a:t>Belajar</a:t>
            </a:r>
            <a:r>
              <a:rPr lang="en-GB" sz="1600" dirty="0"/>
              <a:t> (PIB)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600" dirty="0" err="1"/>
              <a:t>Dilaksanakan</a:t>
            </a:r>
            <a:r>
              <a:rPr lang="en-GB" sz="1600" dirty="0"/>
              <a:t> </a:t>
            </a:r>
            <a:r>
              <a:rPr lang="en-GB" sz="1600" dirty="0" err="1"/>
              <a:t>setiap</a:t>
            </a:r>
            <a:r>
              <a:rPr lang="en-GB" sz="1600" dirty="0"/>
              <a:t> </a:t>
            </a:r>
            <a:r>
              <a:rPr lang="en-GB" sz="1600" dirty="0" err="1"/>
              <a:t>Jumat</a:t>
            </a:r>
            <a:r>
              <a:rPr lang="en-GB" sz="1600" dirty="0"/>
              <a:t> </a:t>
            </a:r>
            <a:r>
              <a:rPr lang="en-GB" sz="1600" dirty="0" err="1"/>
              <a:t>pukul</a:t>
            </a:r>
            <a:r>
              <a:rPr lang="en-GB" sz="1600" dirty="0"/>
              <a:t> 13.00-14.30 </a:t>
            </a:r>
            <a:r>
              <a:rPr lang="en-GB" sz="1600" dirty="0" err="1"/>
              <a:t>mulai</a:t>
            </a:r>
            <a:r>
              <a:rPr lang="en-GB" sz="1600" dirty="0"/>
              <a:t> </a:t>
            </a:r>
            <a:r>
              <a:rPr lang="en-GB" sz="1600" dirty="0" err="1"/>
              <a:t>awal</a:t>
            </a:r>
            <a:r>
              <a:rPr lang="en-GB" sz="1600" dirty="0"/>
              <a:t> </a:t>
            </a:r>
            <a:r>
              <a:rPr lang="en-GB" sz="1600" dirty="0" err="1"/>
              <a:t>Agustus</a:t>
            </a:r>
            <a:r>
              <a:rPr lang="en-GB" sz="1600" dirty="0"/>
              <a:t> 2024.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600" dirty="0" err="1"/>
              <a:t>Membahas</a:t>
            </a:r>
            <a:r>
              <a:rPr lang="en-GB" sz="1600" dirty="0"/>
              <a:t> </a:t>
            </a:r>
            <a:r>
              <a:rPr lang="en-GB" sz="1600" dirty="0" err="1"/>
              <a:t>materi</a:t>
            </a:r>
            <a:r>
              <a:rPr lang="en-GB" sz="1600" dirty="0"/>
              <a:t> UTBK </a:t>
            </a:r>
            <a:r>
              <a:rPr lang="en-GB" sz="1600" dirty="0" err="1"/>
              <a:t>yaitu</a:t>
            </a:r>
            <a:r>
              <a:rPr lang="en-GB" sz="1600" dirty="0"/>
              <a:t> Tes </a:t>
            </a:r>
            <a:r>
              <a:rPr lang="en-GB" sz="1600" dirty="0" err="1"/>
              <a:t>Potensi</a:t>
            </a:r>
            <a:r>
              <a:rPr lang="en-GB" sz="1600" dirty="0"/>
              <a:t> </a:t>
            </a:r>
            <a:r>
              <a:rPr lang="en-GB" sz="1600" dirty="0" err="1"/>
              <a:t>Skolastik</a:t>
            </a:r>
            <a:r>
              <a:rPr lang="en-GB" sz="1600" dirty="0"/>
              <a:t>  (TPS)*, </a:t>
            </a:r>
            <a:r>
              <a:rPr lang="en-GB" sz="1600" dirty="0" err="1"/>
              <a:t>Literasi</a:t>
            </a:r>
            <a:r>
              <a:rPr lang="en-GB" sz="1600" dirty="0"/>
              <a:t> </a:t>
            </a:r>
            <a:r>
              <a:rPr lang="en-GB" sz="1600" dirty="0" err="1"/>
              <a:t>dalam</a:t>
            </a:r>
            <a:r>
              <a:rPr lang="en-GB" sz="1600" dirty="0"/>
              <a:t> Bahasa Indonesia dan Bahasa </a:t>
            </a:r>
            <a:r>
              <a:rPr lang="en-GB" sz="1600" dirty="0" err="1"/>
              <a:t>Inggris</a:t>
            </a:r>
            <a:r>
              <a:rPr lang="en-GB" sz="1600" dirty="0"/>
              <a:t>, </a:t>
            </a:r>
            <a:r>
              <a:rPr lang="en-GB" sz="1600" dirty="0" err="1"/>
              <a:t>Penalaran</a:t>
            </a:r>
            <a:r>
              <a:rPr lang="en-GB" sz="1600" dirty="0"/>
              <a:t> </a:t>
            </a:r>
            <a:r>
              <a:rPr lang="en-GB" sz="1600" dirty="0" err="1"/>
              <a:t>Matematika</a:t>
            </a:r>
            <a:r>
              <a:rPr lang="en-GB" sz="1600" dirty="0"/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ID" dirty="0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815F3881-08C9-BB4A-D43A-EC3D1483A748}"/>
              </a:ext>
            </a:extLst>
          </p:cNvPr>
          <p:cNvSpPr/>
          <p:nvPr/>
        </p:nvSpPr>
        <p:spPr>
          <a:xfrm flipH="1">
            <a:off x="4178532" y="1190920"/>
            <a:ext cx="581891" cy="74456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907664-4BD4-9A10-05FC-960CAE530700}"/>
              </a:ext>
            </a:extLst>
          </p:cNvPr>
          <p:cNvSpPr/>
          <p:nvPr/>
        </p:nvSpPr>
        <p:spPr>
          <a:xfrm>
            <a:off x="3095107" y="1935481"/>
            <a:ext cx="2748744" cy="302444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/>
              <a:t>2. Try Out UTBK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600" dirty="0" err="1"/>
              <a:t>Dilaksanakan</a:t>
            </a:r>
            <a:r>
              <a:rPr lang="en-GB" sz="1600" dirty="0"/>
              <a:t> </a:t>
            </a:r>
            <a:r>
              <a:rPr lang="en-GB" sz="1600" dirty="0" err="1"/>
              <a:t>setiap</a:t>
            </a:r>
            <a:r>
              <a:rPr lang="en-GB" sz="1600" dirty="0"/>
              <a:t> </a:t>
            </a:r>
            <a:r>
              <a:rPr lang="en-GB" sz="1600" dirty="0" err="1"/>
              <a:t>bulan</a:t>
            </a:r>
            <a:r>
              <a:rPr lang="en-GB" sz="1600" dirty="0"/>
              <a:t> </a:t>
            </a:r>
            <a:r>
              <a:rPr lang="en-GB" sz="1600" dirty="0" err="1"/>
              <a:t>mulai</a:t>
            </a:r>
            <a:r>
              <a:rPr lang="en-GB" sz="1600" dirty="0"/>
              <a:t> September 2024 (4-5 kali </a:t>
            </a:r>
            <a:r>
              <a:rPr lang="en-GB" sz="1600" dirty="0" err="1"/>
              <a:t>dalam</a:t>
            </a:r>
            <a:r>
              <a:rPr lang="en-GB" sz="1600" dirty="0"/>
              <a:t> </a:t>
            </a:r>
            <a:r>
              <a:rPr lang="en-GB" sz="1600" dirty="0" err="1"/>
              <a:t>setahun</a:t>
            </a:r>
            <a:r>
              <a:rPr lang="en-GB" sz="1600" dirty="0"/>
              <a:t>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600" dirty="0" err="1"/>
              <a:t>Bekerja</a:t>
            </a:r>
            <a:r>
              <a:rPr lang="en-GB" sz="1600" dirty="0"/>
              <a:t> </a:t>
            </a:r>
            <a:r>
              <a:rPr lang="en-GB" sz="1600" dirty="0" err="1"/>
              <a:t>sama</a:t>
            </a:r>
            <a:r>
              <a:rPr lang="en-GB" sz="1600" dirty="0"/>
              <a:t> </a:t>
            </a:r>
            <a:r>
              <a:rPr lang="en-GB" sz="1600" dirty="0" err="1"/>
              <a:t>dengan</a:t>
            </a:r>
            <a:r>
              <a:rPr lang="en-GB" sz="1600" dirty="0"/>
              <a:t> Lembaga Pendidikan </a:t>
            </a:r>
            <a:r>
              <a:rPr lang="en-GB" sz="1600" dirty="0" err="1"/>
              <a:t>luar</a:t>
            </a:r>
            <a:r>
              <a:rPr lang="en-GB" sz="1600" dirty="0"/>
              <a:t> </a:t>
            </a:r>
            <a:r>
              <a:rPr lang="en-GB" sz="1600" dirty="0" err="1"/>
              <a:t>sekolah</a:t>
            </a:r>
            <a:endParaRPr lang="en-GB" sz="16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600" dirty="0" err="1"/>
              <a:t>Laporan</a:t>
            </a:r>
            <a:r>
              <a:rPr lang="en-GB" sz="1600" dirty="0"/>
              <a:t> </a:t>
            </a:r>
            <a:r>
              <a:rPr lang="en-GB" sz="1600" dirty="0" err="1"/>
              <a:t>hasil</a:t>
            </a:r>
            <a:r>
              <a:rPr lang="en-GB" sz="1600" dirty="0"/>
              <a:t> Try out </a:t>
            </a:r>
            <a:r>
              <a:rPr lang="en-GB" sz="1600" dirty="0" err="1"/>
              <a:t>berisi</a:t>
            </a:r>
            <a:r>
              <a:rPr lang="en-GB" sz="1600" dirty="0"/>
              <a:t> </a:t>
            </a:r>
            <a:r>
              <a:rPr lang="en-GB" sz="1600" dirty="0" err="1"/>
              <a:t>tentang</a:t>
            </a:r>
            <a:r>
              <a:rPr lang="en-GB" sz="1600" dirty="0"/>
              <a:t> saran dan </a:t>
            </a:r>
            <a:r>
              <a:rPr lang="en-GB" sz="1600" dirty="0" err="1"/>
              <a:t>peluang</a:t>
            </a:r>
            <a:r>
              <a:rPr lang="en-GB" sz="1600" dirty="0"/>
              <a:t> </a:t>
            </a:r>
            <a:r>
              <a:rPr lang="en-GB" sz="1600" dirty="0" err="1"/>
              <a:t>siswa</a:t>
            </a:r>
            <a:r>
              <a:rPr lang="en-GB" sz="1600" dirty="0"/>
              <a:t> </a:t>
            </a:r>
            <a:r>
              <a:rPr lang="en-GB" sz="1600" dirty="0" err="1"/>
              <a:t>masuk</a:t>
            </a:r>
            <a:r>
              <a:rPr lang="en-GB" sz="1600" dirty="0"/>
              <a:t> Prodi di </a:t>
            </a:r>
            <a:r>
              <a:rPr lang="en-GB" sz="1600" dirty="0" err="1"/>
              <a:t>Perguruan</a:t>
            </a:r>
            <a:r>
              <a:rPr lang="en-GB" sz="1600" dirty="0"/>
              <a:t> Tinggi.</a:t>
            </a:r>
            <a:endParaRPr lang="en-ID" sz="1600" dirty="0"/>
          </a:p>
          <a:p>
            <a:endParaRPr lang="en-ID" dirty="0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F59AE8E0-C0EF-9855-FAE4-6A94E4F8846A}"/>
              </a:ext>
            </a:extLst>
          </p:cNvPr>
          <p:cNvSpPr/>
          <p:nvPr/>
        </p:nvSpPr>
        <p:spPr>
          <a:xfrm flipH="1">
            <a:off x="6772105" y="1181567"/>
            <a:ext cx="581891" cy="74456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8A88AC-9608-0B09-978C-66480DDAA480}"/>
              </a:ext>
            </a:extLst>
          </p:cNvPr>
          <p:cNvSpPr/>
          <p:nvPr/>
        </p:nvSpPr>
        <p:spPr>
          <a:xfrm>
            <a:off x="5843851" y="1935481"/>
            <a:ext cx="2748744" cy="302444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/>
              <a:t>3. Tes </a:t>
            </a:r>
            <a:r>
              <a:rPr lang="en-GB" sz="1600" dirty="0" err="1"/>
              <a:t>Psikologi</a:t>
            </a:r>
            <a:endParaRPr lang="en-GB" sz="16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v-SE" sz="1600" dirty="0"/>
              <a:t>melihat minat dan bakat siswa sebagai pertimbangan dalam menentukan jurusan yang sesuai di PT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v-SE" sz="1600" dirty="0"/>
              <a:t>Bekerja sama dengan Fakultas Psikologi UNAIR, UMM, dan UMSIDA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v-SE" sz="1600" dirty="0"/>
              <a:t>Dilaksanakan sekitar bulan November 2024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26C723E-A40F-F1AF-DC44-030BC62F7C31}"/>
              </a:ext>
            </a:extLst>
          </p:cNvPr>
          <p:cNvSpPr/>
          <p:nvPr/>
        </p:nvSpPr>
        <p:spPr>
          <a:xfrm>
            <a:off x="8573199" y="1935481"/>
            <a:ext cx="2898367" cy="302444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79388" indent="-179388"/>
            <a:r>
              <a:rPr lang="sv-SE" sz="1600" dirty="0"/>
              <a:t>4. </a:t>
            </a:r>
            <a:r>
              <a:rPr lang="en-GB" sz="2000" dirty="0" err="1"/>
              <a:t>Pemetaan</a:t>
            </a:r>
            <a:r>
              <a:rPr lang="en-GB" sz="2000" dirty="0"/>
              <a:t> </a:t>
            </a:r>
            <a:r>
              <a:rPr lang="en-GB" sz="2000" dirty="0" err="1"/>
              <a:t>Pemilihan</a:t>
            </a:r>
            <a:r>
              <a:rPr lang="en-GB" sz="2000" dirty="0"/>
              <a:t> Prodi di </a:t>
            </a:r>
            <a:r>
              <a:rPr lang="en-GB" sz="2000" dirty="0" err="1"/>
              <a:t>Perguruan</a:t>
            </a:r>
            <a:r>
              <a:rPr lang="en-GB" sz="2000" dirty="0"/>
              <a:t> Tinggi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 err="1"/>
              <a:t>Melihat</a:t>
            </a:r>
            <a:r>
              <a:rPr lang="en-GB" sz="2000" dirty="0"/>
              <a:t> </a:t>
            </a:r>
            <a:r>
              <a:rPr lang="en-GB" sz="2000" dirty="0" err="1"/>
              <a:t>kecenderungan</a:t>
            </a:r>
            <a:r>
              <a:rPr lang="en-GB" sz="2000" dirty="0"/>
              <a:t> </a:t>
            </a:r>
            <a:r>
              <a:rPr lang="en-GB" sz="2000" dirty="0" err="1"/>
              <a:t>pilihan</a:t>
            </a:r>
            <a:r>
              <a:rPr lang="en-GB" sz="2000" dirty="0"/>
              <a:t> </a:t>
            </a:r>
            <a:r>
              <a:rPr lang="en-GB" sz="2000" dirty="0" err="1"/>
              <a:t>siswa</a:t>
            </a:r>
            <a:r>
              <a:rPr lang="en-GB" sz="2000" dirty="0"/>
              <a:t> </a:t>
            </a:r>
            <a:r>
              <a:rPr lang="en-GB" sz="2000" dirty="0" err="1"/>
              <a:t>dalam</a:t>
            </a:r>
            <a:r>
              <a:rPr lang="en-GB" sz="2000" dirty="0"/>
              <a:t> </a:t>
            </a:r>
            <a:r>
              <a:rPr lang="en-GB" sz="2000" dirty="0" err="1"/>
              <a:t>memilih</a:t>
            </a:r>
            <a:r>
              <a:rPr lang="en-GB" sz="2000" dirty="0"/>
              <a:t> program </a:t>
            </a:r>
            <a:r>
              <a:rPr lang="en-GB" sz="2000" dirty="0" err="1"/>
              <a:t>studi</a:t>
            </a:r>
            <a:r>
              <a:rPr lang="en-GB" sz="2000" dirty="0"/>
              <a:t> </a:t>
            </a:r>
            <a:r>
              <a:rPr lang="en-GB" sz="2000" dirty="0" err="1"/>
              <a:t>Perguruan</a:t>
            </a:r>
            <a:r>
              <a:rPr lang="en-GB" sz="2000" dirty="0"/>
              <a:t> Tinggi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 err="1"/>
              <a:t>Dilaksanakan</a:t>
            </a:r>
            <a:r>
              <a:rPr lang="en-GB" sz="2000" dirty="0"/>
              <a:t> </a:t>
            </a:r>
            <a:r>
              <a:rPr lang="en-GB" sz="2000" dirty="0" err="1"/>
              <a:t>awal</a:t>
            </a:r>
            <a:r>
              <a:rPr lang="en-GB" sz="2000" dirty="0"/>
              <a:t> November 2024</a:t>
            </a:r>
            <a:endParaRPr lang="sv-SE" sz="1600" dirty="0"/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F9691FA2-E171-85F5-C399-984BC541A4CE}"/>
              </a:ext>
            </a:extLst>
          </p:cNvPr>
          <p:cNvSpPr/>
          <p:nvPr/>
        </p:nvSpPr>
        <p:spPr>
          <a:xfrm flipH="1">
            <a:off x="9617837" y="1181567"/>
            <a:ext cx="581891" cy="74456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932AFE75-D4B1-2E84-AA27-FA42181E4D32}"/>
              </a:ext>
            </a:extLst>
          </p:cNvPr>
          <p:cNvSpPr/>
          <p:nvPr/>
        </p:nvSpPr>
        <p:spPr>
          <a:xfrm>
            <a:off x="2341419" y="5162083"/>
            <a:ext cx="9130147" cy="1122219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/>
              <a:t>*</a:t>
            </a:r>
            <a:r>
              <a:rPr lang="en-GB" dirty="0" err="1"/>
              <a:t>Catatan</a:t>
            </a:r>
            <a:r>
              <a:rPr lang="en-GB" dirty="0"/>
              <a:t>:</a:t>
            </a:r>
          </a:p>
          <a:p>
            <a:r>
              <a:rPr lang="en-GB" dirty="0"/>
              <a:t>TPS </a:t>
            </a:r>
            <a:r>
              <a:rPr lang="en-GB" dirty="0" err="1"/>
              <a:t>meliputi</a:t>
            </a:r>
            <a:r>
              <a:rPr lang="en-GB" dirty="0"/>
              <a:t> </a:t>
            </a:r>
            <a:r>
              <a:rPr lang="en-ID" b="0" i="0" dirty="0" err="1">
                <a:solidFill>
                  <a:srgbClr val="2C313A"/>
                </a:solidFill>
                <a:effectLst/>
                <a:highlight>
                  <a:srgbClr val="FFFFFF"/>
                </a:highlight>
                <a:latin typeface="Inter"/>
              </a:rPr>
              <a:t>Penalaran</a:t>
            </a:r>
            <a:r>
              <a:rPr lang="en-ID" b="0" i="0" dirty="0">
                <a:solidFill>
                  <a:srgbClr val="2C313A"/>
                </a:solidFill>
                <a:effectLst/>
                <a:highlight>
                  <a:srgbClr val="FFFFFF"/>
                </a:highlight>
                <a:latin typeface="Inter"/>
              </a:rPr>
              <a:t> </a:t>
            </a:r>
            <a:r>
              <a:rPr lang="en-ID" b="0" i="0" dirty="0" err="1">
                <a:solidFill>
                  <a:srgbClr val="2C313A"/>
                </a:solidFill>
                <a:effectLst/>
                <a:highlight>
                  <a:srgbClr val="FFFFFF"/>
                </a:highlight>
                <a:latin typeface="Inter"/>
              </a:rPr>
              <a:t>Umum</a:t>
            </a:r>
            <a:r>
              <a:rPr lang="en-ID" b="0" i="0" dirty="0">
                <a:solidFill>
                  <a:srgbClr val="2C313A"/>
                </a:solidFill>
                <a:effectLst/>
                <a:highlight>
                  <a:srgbClr val="FFFFFF"/>
                </a:highlight>
                <a:latin typeface="Inter"/>
              </a:rPr>
              <a:t>, </a:t>
            </a:r>
            <a:r>
              <a:rPr lang="en-ID" b="0" i="0" dirty="0" err="1">
                <a:solidFill>
                  <a:srgbClr val="2C313A"/>
                </a:solidFill>
                <a:effectLst/>
                <a:highlight>
                  <a:srgbClr val="FFFFFF"/>
                </a:highlight>
                <a:latin typeface="Inter"/>
              </a:rPr>
              <a:t>Pemahaman</a:t>
            </a:r>
            <a:r>
              <a:rPr lang="en-ID" b="0" i="0" dirty="0">
                <a:solidFill>
                  <a:srgbClr val="2C313A"/>
                </a:solidFill>
                <a:effectLst/>
                <a:highlight>
                  <a:srgbClr val="FFFFFF"/>
                </a:highlight>
                <a:latin typeface="Inter"/>
              </a:rPr>
              <a:t> </a:t>
            </a:r>
            <a:r>
              <a:rPr lang="en-ID" b="0" i="0" dirty="0" err="1">
                <a:solidFill>
                  <a:srgbClr val="2C313A"/>
                </a:solidFill>
                <a:effectLst/>
                <a:highlight>
                  <a:srgbClr val="FFFFFF"/>
                </a:highlight>
                <a:latin typeface="Inter"/>
              </a:rPr>
              <a:t>Bacaan</a:t>
            </a:r>
            <a:r>
              <a:rPr lang="en-ID" b="0" i="0" dirty="0">
                <a:solidFill>
                  <a:srgbClr val="2C313A"/>
                </a:solidFill>
                <a:effectLst/>
                <a:highlight>
                  <a:srgbClr val="FFFFFF"/>
                </a:highlight>
                <a:latin typeface="Inter"/>
              </a:rPr>
              <a:t> dan </a:t>
            </a:r>
            <a:r>
              <a:rPr lang="en-ID" b="0" i="0" dirty="0" err="1">
                <a:solidFill>
                  <a:srgbClr val="2C313A"/>
                </a:solidFill>
                <a:effectLst/>
                <a:highlight>
                  <a:srgbClr val="FFFFFF"/>
                </a:highlight>
                <a:latin typeface="Inter"/>
              </a:rPr>
              <a:t>Menulis</a:t>
            </a:r>
            <a:r>
              <a:rPr lang="en-ID" b="0" i="0" dirty="0">
                <a:solidFill>
                  <a:srgbClr val="2C313A"/>
                </a:solidFill>
                <a:effectLst/>
                <a:highlight>
                  <a:srgbClr val="FFFFFF"/>
                </a:highlight>
                <a:latin typeface="Inter"/>
              </a:rPr>
              <a:t>, </a:t>
            </a:r>
            <a:r>
              <a:rPr lang="en-ID" b="0" i="0" dirty="0" err="1">
                <a:solidFill>
                  <a:srgbClr val="2C313A"/>
                </a:solidFill>
                <a:effectLst/>
                <a:highlight>
                  <a:srgbClr val="FFFFFF"/>
                </a:highlight>
                <a:latin typeface="Inter"/>
              </a:rPr>
              <a:t>Pengetahuan</a:t>
            </a:r>
            <a:r>
              <a:rPr lang="en-ID" b="0" i="0" dirty="0">
                <a:solidFill>
                  <a:srgbClr val="2C313A"/>
                </a:solidFill>
                <a:effectLst/>
                <a:highlight>
                  <a:srgbClr val="FFFFFF"/>
                </a:highlight>
                <a:latin typeface="Inter"/>
              </a:rPr>
              <a:t> dan </a:t>
            </a:r>
            <a:r>
              <a:rPr lang="en-ID" b="0" i="0" dirty="0" err="1">
                <a:solidFill>
                  <a:srgbClr val="2C313A"/>
                </a:solidFill>
                <a:effectLst/>
                <a:highlight>
                  <a:srgbClr val="FFFFFF"/>
                </a:highlight>
                <a:latin typeface="Inter"/>
              </a:rPr>
              <a:t>Pemahaman</a:t>
            </a:r>
            <a:r>
              <a:rPr lang="en-ID" b="0" i="0" dirty="0">
                <a:solidFill>
                  <a:srgbClr val="2C313A"/>
                </a:solidFill>
                <a:effectLst/>
                <a:highlight>
                  <a:srgbClr val="FFFFFF"/>
                </a:highlight>
                <a:latin typeface="Inter"/>
              </a:rPr>
              <a:t> </a:t>
            </a:r>
            <a:r>
              <a:rPr lang="en-ID" b="0" i="0" dirty="0" err="1">
                <a:solidFill>
                  <a:srgbClr val="2C313A"/>
                </a:solidFill>
                <a:effectLst/>
                <a:highlight>
                  <a:srgbClr val="FFFFFF"/>
                </a:highlight>
                <a:latin typeface="Inter"/>
              </a:rPr>
              <a:t>Umum</a:t>
            </a:r>
            <a:r>
              <a:rPr lang="en-ID" b="0" i="0" dirty="0">
                <a:solidFill>
                  <a:srgbClr val="2C313A"/>
                </a:solidFill>
                <a:effectLst/>
                <a:highlight>
                  <a:srgbClr val="FFFFFF"/>
                </a:highlight>
                <a:latin typeface="Inter"/>
              </a:rPr>
              <a:t>, </a:t>
            </a:r>
            <a:r>
              <a:rPr lang="en-ID" b="0" i="0" dirty="0" err="1">
                <a:solidFill>
                  <a:srgbClr val="2C313A"/>
                </a:solidFill>
                <a:effectLst/>
                <a:highlight>
                  <a:srgbClr val="FFFFFF"/>
                </a:highlight>
                <a:latin typeface="Inter"/>
              </a:rPr>
              <a:t>serta</a:t>
            </a:r>
            <a:r>
              <a:rPr lang="en-ID" b="0" i="0" dirty="0">
                <a:solidFill>
                  <a:srgbClr val="2C313A"/>
                </a:solidFill>
                <a:effectLst/>
                <a:highlight>
                  <a:srgbClr val="FFFFFF"/>
                </a:highlight>
                <a:latin typeface="Inter"/>
              </a:rPr>
              <a:t> </a:t>
            </a:r>
            <a:r>
              <a:rPr lang="en-ID" b="0" i="0" dirty="0" err="1">
                <a:solidFill>
                  <a:srgbClr val="2C313A"/>
                </a:solidFill>
                <a:effectLst/>
                <a:highlight>
                  <a:srgbClr val="FFFFFF"/>
                </a:highlight>
                <a:latin typeface="Inter"/>
              </a:rPr>
              <a:t>Pengetahuan</a:t>
            </a:r>
            <a:r>
              <a:rPr lang="en-ID" b="0" i="0" dirty="0">
                <a:solidFill>
                  <a:srgbClr val="2C313A"/>
                </a:solidFill>
                <a:effectLst/>
                <a:highlight>
                  <a:srgbClr val="FFFFFF"/>
                </a:highlight>
                <a:latin typeface="Inter"/>
              </a:rPr>
              <a:t> </a:t>
            </a:r>
            <a:r>
              <a:rPr lang="en-ID" b="0" i="0" dirty="0" err="1">
                <a:solidFill>
                  <a:srgbClr val="2C313A"/>
                </a:solidFill>
                <a:effectLst/>
                <a:highlight>
                  <a:srgbClr val="FFFFFF"/>
                </a:highlight>
                <a:latin typeface="Inter"/>
              </a:rPr>
              <a:t>Kuantitatif</a:t>
            </a:r>
            <a:r>
              <a:rPr lang="en-ID" b="0" i="0" dirty="0">
                <a:solidFill>
                  <a:srgbClr val="2C313A"/>
                </a:solidFill>
                <a:effectLst/>
                <a:highlight>
                  <a:srgbClr val="FFFFFF"/>
                </a:highlight>
                <a:latin typeface="Inter"/>
              </a:rPr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42268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94508F4-78CA-5446-3031-97853242E8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533342D-3CA7-9177-1CAC-932353C2F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254" y="280105"/>
            <a:ext cx="10044547" cy="1163782"/>
          </a:xfrm>
        </p:spPr>
        <p:txBody>
          <a:bodyPr>
            <a:noAutofit/>
          </a:bodyPr>
          <a:lstStyle/>
          <a:p>
            <a:pPr algn="ctr"/>
            <a:br>
              <a:rPr lang="en-GB" sz="3200" b="1" dirty="0"/>
            </a:br>
            <a:br>
              <a:rPr lang="en-ID" sz="3200" b="1" dirty="0"/>
            </a:br>
            <a:endParaRPr lang="en-ID" sz="32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A87AAE-F772-D6B1-F177-C3A4B8D83359}"/>
              </a:ext>
            </a:extLst>
          </p:cNvPr>
          <p:cNvSpPr/>
          <p:nvPr/>
        </p:nvSpPr>
        <p:spPr>
          <a:xfrm>
            <a:off x="346363" y="166255"/>
            <a:ext cx="11499273" cy="100596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KEGIATAN SISWA KELAS XII MENUJU SUKSES US, SNBP, DAN SNBT</a:t>
            </a:r>
            <a:endParaRPr lang="en-ID" sz="3200" b="1" dirty="0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2A33BFEF-EF9A-3B61-ECF1-AF3215407407}"/>
              </a:ext>
            </a:extLst>
          </p:cNvPr>
          <p:cNvSpPr/>
          <p:nvPr/>
        </p:nvSpPr>
        <p:spPr>
          <a:xfrm flipH="1">
            <a:off x="1877978" y="1207141"/>
            <a:ext cx="581891" cy="72585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5D6E046-D4B8-4FA3-4881-2CB11628C85E}"/>
              </a:ext>
            </a:extLst>
          </p:cNvPr>
          <p:cNvSpPr/>
          <p:nvPr/>
        </p:nvSpPr>
        <p:spPr>
          <a:xfrm>
            <a:off x="818105" y="1973823"/>
            <a:ext cx="2701638" cy="4136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/>
              <a:t>5. </a:t>
            </a:r>
            <a:r>
              <a:rPr lang="en-GB" i="1" dirty="0" err="1"/>
              <a:t>Synergi</a:t>
            </a:r>
            <a:r>
              <a:rPr lang="en-GB" i="1" dirty="0"/>
              <a:t> building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penguatan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siswa</a:t>
            </a:r>
            <a:r>
              <a:rPr lang="en-ID" dirty="0"/>
              <a:t> </a:t>
            </a:r>
            <a:r>
              <a:rPr lang="en-ID" dirty="0" err="1"/>
              <a:t>baik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mental </a:t>
            </a:r>
            <a:r>
              <a:rPr lang="en-ID" dirty="0" err="1"/>
              <a:t>maupun</a:t>
            </a:r>
            <a:r>
              <a:rPr lang="en-ID" dirty="0"/>
              <a:t> spiritual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menghadapi</a:t>
            </a:r>
            <a:r>
              <a:rPr lang="en-ID" dirty="0"/>
              <a:t> US, SNBP, dan UTBK.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ID" dirty="0" err="1"/>
              <a:t>Dilaksanakan</a:t>
            </a:r>
            <a:r>
              <a:rPr lang="en-ID" dirty="0"/>
              <a:t> di </a:t>
            </a:r>
            <a:r>
              <a:rPr lang="en-ID" dirty="0" err="1"/>
              <a:t>luar</a:t>
            </a:r>
            <a:r>
              <a:rPr lang="en-ID" dirty="0"/>
              <a:t> </a:t>
            </a:r>
            <a:r>
              <a:rPr lang="en-ID" dirty="0" err="1"/>
              <a:t>sekolah</a:t>
            </a:r>
            <a:r>
              <a:rPr lang="en-ID" dirty="0"/>
              <a:t> (Hotel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tempat</a:t>
            </a:r>
            <a:r>
              <a:rPr lang="en-ID" dirty="0"/>
              <a:t> outbound yang </a:t>
            </a:r>
            <a:r>
              <a:rPr lang="en-ID" dirty="0" err="1"/>
              <a:t>representatif</a:t>
            </a:r>
            <a:r>
              <a:rPr lang="en-ID" dirty="0"/>
              <a:t>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ID" dirty="0" err="1"/>
              <a:t>Dilaksanakan</a:t>
            </a:r>
            <a:r>
              <a:rPr lang="en-ID" dirty="0"/>
              <a:t> </a:t>
            </a:r>
            <a:r>
              <a:rPr lang="en-ID" dirty="0" err="1"/>
              <a:t>akhir</a:t>
            </a:r>
            <a:r>
              <a:rPr lang="en-ID" dirty="0"/>
              <a:t> </a:t>
            </a:r>
            <a:r>
              <a:rPr lang="en-ID" dirty="0" err="1"/>
              <a:t>Oktober</a:t>
            </a:r>
            <a:r>
              <a:rPr lang="en-ID" dirty="0"/>
              <a:t> 2024</a:t>
            </a:r>
          </a:p>
          <a:p>
            <a:endParaRPr lang="en-ID" dirty="0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815F3881-08C9-BB4A-D43A-EC3D1483A748}"/>
              </a:ext>
            </a:extLst>
          </p:cNvPr>
          <p:cNvSpPr/>
          <p:nvPr/>
        </p:nvSpPr>
        <p:spPr>
          <a:xfrm flipH="1">
            <a:off x="5514108" y="1182917"/>
            <a:ext cx="581891" cy="79300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907664-4BD4-9A10-05FC-960CAE530700}"/>
              </a:ext>
            </a:extLst>
          </p:cNvPr>
          <p:cNvSpPr/>
          <p:nvPr/>
        </p:nvSpPr>
        <p:spPr>
          <a:xfrm>
            <a:off x="4292235" y="1982422"/>
            <a:ext cx="2867893" cy="32929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/>
              <a:t>6. Campus trip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dirty="0" err="1"/>
              <a:t>Memberikan</a:t>
            </a:r>
            <a:r>
              <a:rPr lang="en-GB" dirty="0"/>
              <a:t> </a:t>
            </a:r>
            <a:r>
              <a:rPr lang="en-GB" dirty="0" err="1"/>
              <a:t>semangat</a:t>
            </a:r>
            <a:r>
              <a:rPr lang="en-GB" dirty="0"/>
              <a:t> </a:t>
            </a:r>
            <a:r>
              <a:rPr lang="en-GB" dirty="0" err="1"/>
              <a:t>belajar</a:t>
            </a:r>
            <a:r>
              <a:rPr lang="en-GB" dirty="0"/>
              <a:t> </a:t>
            </a:r>
            <a:r>
              <a:rPr lang="en-GB" dirty="0" err="1"/>
              <a:t>siswa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masuk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program </a:t>
            </a:r>
            <a:r>
              <a:rPr lang="en-GB" dirty="0" err="1"/>
              <a:t>studi</a:t>
            </a:r>
            <a:r>
              <a:rPr lang="en-GB" dirty="0"/>
              <a:t> dan </a:t>
            </a:r>
            <a:r>
              <a:rPr lang="en-GB" dirty="0" err="1"/>
              <a:t>kampus</a:t>
            </a:r>
            <a:r>
              <a:rPr lang="en-GB" dirty="0"/>
              <a:t> </a:t>
            </a:r>
            <a:r>
              <a:rPr lang="en-GB" dirty="0" err="1"/>
              <a:t>impian</a:t>
            </a:r>
            <a:endParaRPr lang="en-GB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dirty="0" err="1"/>
              <a:t>Siswa</a:t>
            </a:r>
            <a:r>
              <a:rPr lang="en-GB" dirty="0"/>
              <a:t> </a:t>
            </a:r>
            <a:r>
              <a:rPr lang="en-GB" dirty="0" err="1"/>
              <a:t>merasakan</a:t>
            </a:r>
            <a:r>
              <a:rPr lang="en-GB" dirty="0"/>
              <a:t> </a:t>
            </a:r>
            <a:r>
              <a:rPr lang="en-GB" dirty="0" err="1"/>
              <a:t>suasana</a:t>
            </a:r>
            <a:r>
              <a:rPr lang="en-GB" dirty="0"/>
              <a:t> </a:t>
            </a:r>
            <a:r>
              <a:rPr lang="en-GB" dirty="0" err="1"/>
              <a:t>kampus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menghadapi</a:t>
            </a:r>
            <a:r>
              <a:rPr lang="en-GB" dirty="0"/>
              <a:t> dunia </a:t>
            </a:r>
            <a:r>
              <a:rPr lang="en-GB" dirty="0" err="1"/>
              <a:t>kampus</a:t>
            </a:r>
            <a:endParaRPr lang="en-GB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dirty="0" err="1"/>
              <a:t>Direncanakan</a:t>
            </a:r>
            <a:r>
              <a:rPr lang="en-GB" dirty="0"/>
              <a:t> </a:t>
            </a:r>
            <a:r>
              <a:rPr lang="en-GB" dirty="0" err="1"/>
              <a:t>awal</a:t>
            </a:r>
            <a:r>
              <a:rPr lang="en-GB" dirty="0"/>
              <a:t> </a:t>
            </a:r>
            <a:r>
              <a:rPr lang="en-GB" dirty="0" err="1"/>
              <a:t>Februari</a:t>
            </a:r>
            <a:r>
              <a:rPr lang="en-GB" dirty="0"/>
              <a:t> 2024 </a:t>
            </a:r>
            <a:r>
              <a:rPr lang="en-GB" dirty="0" err="1"/>
              <a:t>ke</a:t>
            </a:r>
            <a:r>
              <a:rPr lang="en-GB" dirty="0"/>
              <a:t> Yogyakarta.</a:t>
            </a:r>
            <a:endParaRPr lang="en-ID" dirty="0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F59AE8E0-C0EF-9855-FAE4-6A94E4F8846A}"/>
              </a:ext>
            </a:extLst>
          </p:cNvPr>
          <p:cNvSpPr/>
          <p:nvPr/>
        </p:nvSpPr>
        <p:spPr>
          <a:xfrm flipH="1">
            <a:off x="9525430" y="1207141"/>
            <a:ext cx="581891" cy="74456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8A88AC-9608-0B09-978C-66480DDAA480}"/>
              </a:ext>
            </a:extLst>
          </p:cNvPr>
          <p:cNvSpPr/>
          <p:nvPr/>
        </p:nvSpPr>
        <p:spPr>
          <a:xfrm>
            <a:off x="8242117" y="1973823"/>
            <a:ext cx="2867894" cy="41446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v-SE" sz="1600" dirty="0"/>
              <a:t>7. Campus Expo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 err="1"/>
              <a:t>Sebagai</a:t>
            </a:r>
            <a:r>
              <a:rPr lang="en-GB" sz="2000" dirty="0"/>
              <a:t> </a:t>
            </a:r>
            <a:r>
              <a:rPr lang="en-GB" sz="2000" dirty="0" err="1"/>
              <a:t>sarana</a:t>
            </a:r>
            <a:r>
              <a:rPr lang="en-GB" sz="2000" dirty="0"/>
              <a:t> </a:t>
            </a:r>
            <a:r>
              <a:rPr lang="en-GB" sz="2000" dirty="0" err="1"/>
              <a:t>apresiasi</a:t>
            </a:r>
            <a:r>
              <a:rPr lang="en-GB" sz="2000" dirty="0"/>
              <a:t> alumni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memperkenalkan</a:t>
            </a:r>
            <a:r>
              <a:rPr lang="en-GB" sz="2000" dirty="0"/>
              <a:t> </a:t>
            </a:r>
            <a:r>
              <a:rPr lang="en-GB" sz="2000" dirty="0" err="1"/>
              <a:t>kampus</a:t>
            </a:r>
            <a:r>
              <a:rPr lang="en-GB" sz="2000" dirty="0"/>
              <a:t> </a:t>
            </a:r>
            <a:r>
              <a:rPr lang="en-GB" sz="2000" dirty="0" err="1"/>
              <a:t>kepada</a:t>
            </a:r>
            <a:r>
              <a:rPr lang="en-GB" sz="2000" dirty="0"/>
              <a:t> </a:t>
            </a:r>
            <a:r>
              <a:rPr lang="en-GB" sz="2000" dirty="0" err="1"/>
              <a:t>adik-adiknya</a:t>
            </a:r>
            <a:r>
              <a:rPr lang="en-GB" sz="2000" dirty="0"/>
              <a:t>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 err="1"/>
              <a:t>Membangkitkan</a:t>
            </a:r>
            <a:r>
              <a:rPr lang="en-GB" sz="2000" dirty="0"/>
              <a:t> </a:t>
            </a:r>
            <a:r>
              <a:rPr lang="en-GB" sz="2000" dirty="0" err="1"/>
              <a:t>motivasi</a:t>
            </a:r>
            <a:r>
              <a:rPr lang="en-GB" sz="2000" dirty="0"/>
              <a:t> </a:t>
            </a:r>
            <a:r>
              <a:rPr lang="en-GB" sz="2000" dirty="0" err="1"/>
              <a:t>siswa</a:t>
            </a:r>
            <a:r>
              <a:rPr lang="en-GB" sz="2000" dirty="0"/>
              <a:t>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menempuh</a:t>
            </a:r>
            <a:r>
              <a:rPr lang="en-GB" sz="2000" dirty="0"/>
              <a:t> </a:t>
            </a:r>
            <a:r>
              <a:rPr lang="en-GB" sz="2000" dirty="0" err="1"/>
              <a:t>pendidikan</a:t>
            </a:r>
            <a:r>
              <a:rPr lang="en-GB" sz="2000" dirty="0"/>
              <a:t> </a:t>
            </a:r>
            <a:r>
              <a:rPr lang="en-GB" sz="2000" dirty="0" err="1"/>
              <a:t>tinggi</a:t>
            </a:r>
            <a:r>
              <a:rPr lang="en-GB" sz="2000" dirty="0"/>
              <a:t>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 err="1"/>
              <a:t>Direncanakan</a:t>
            </a:r>
            <a:r>
              <a:rPr lang="en-GB" sz="2000" dirty="0"/>
              <a:t> </a:t>
            </a:r>
            <a:r>
              <a:rPr lang="en-GB" sz="2000" dirty="0" err="1"/>
              <a:t>akhir</a:t>
            </a:r>
            <a:r>
              <a:rPr lang="en-GB" sz="2000" dirty="0"/>
              <a:t> </a:t>
            </a:r>
            <a:r>
              <a:rPr lang="en-GB" sz="2000" dirty="0" err="1"/>
              <a:t>Januari</a:t>
            </a:r>
            <a:r>
              <a:rPr lang="en-GB" sz="2000" dirty="0"/>
              <a:t> 2024 di </a:t>
            </a:r>
            <a:r>
              <a:rPr lang="en-GB" sz="2000" dirty="0" err="1"/>
              <a:t>sekolah</a:t>
            </a:r>
            <a:r>
              <a:rPr lang="en-GB" sz="2000" dirty="0"/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2913752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94508F4-78CA-5446-3031-97853242E8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533342D-3CA7-9177-1CAC-932353C2F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254" y="-277091"/>
            <a:ext cx="10044547" cy="1163782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/>
              <a:t>JAM BELAJAR</a:t>
            </a:r>
            <a:endParaRPr lang="en-ID" sz="3200" b="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38BC866-C046-E09B-9443-6C72258BA9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279327"/>
              </p:ext>
            </p:extLst>
          </p:nvPr>
        </p:nvGraphicFramePr>
        <p:xfrm>
          <a:off x="526473" y="485538"/>
          <a:ext cx="11443857" cy="54232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0870">
                  <a:extLst>
                    <a:ext uri="{9D8B030D-6E8A-4147-A177-3AD203B41FA5}">
                      <a16:colId xmlns:a16="http://schemas.microsoft.com/office/drawing/2014/main" val="2568711834"/>
                    </a:ext>
                  </a:extLst>
                </a:gridCol>
                <a:gridCol w="4562900">
                  <a:extLst>
                    <a:ext uri="{9D8B030D-6E8A-4147-A177-3AD203B41FA5}">
                      <a16:colId xmlns:a16="http://schemas.microsoft.com/office/drawing/2014/main" val="3049326392"/>
                    </a:ext>
                  </a:extLst>
                </a:gridCol>
                <a:gridCol w="792939">
                  <a:extLst>
                    <a:ext uri="{9D8B030D-6E8A-4147-A177-3AD203B41FA5}">
                      <a16:colId xmlns:a16="http://schemas.microsoft.com/office/drawing/2014/main" val="3423082856"/>
                    </a:ext>
                  </a:extLst>
                </a:gridCol>
                <a:gridCol w="4617148">
                  <a:extLst>
                    <a:ext uri="{9D8B030D-6E8A-4147-A177-3AD203B41FA5}">
                      <a16:colId xmlns:a16="http://schemas.microsoft.com/office/drawing/2014/main" val="3400937557"/>
                    </a:ext>
                  </a:extLst>
                </a:gridCol>
              </a:tblGrid>
              <a:tr h="2688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JAM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WAKTU  (</a:t>
                      </a:r>
                      <a:r>
                        <a:rPr lang="en-US" sz="2400" dirty="0" err="1">
                          <a:effectLst/>
                        </a:rPr>
                        <a:t>Senin</a:t>
                      </a:r>
                      <a:r>
                        <a:rPr lang="en-US" sz="2400" dirty="0">
                          <a:effectLst/>
                        </a:rPr>
                        <a:t>-Kamis)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JAM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WAKTU (</a:t>
                      </a:r>
                      <a:r>
                        <a:rPr lang="en-US" sz="2400" dirty="0" err="1">
                          <a:effectLst/>
                        </a:rPr>
                        <a:t>Jumat</a:t>
                      </a:r>
                      <a:r>
                        <a:rPr lang="en-US" sz="2400" dirty="0">
                          <a:effectLst/>
                        </a:rPr>
                        <a:t>)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560083"/>
                  </a:ext>
                </a:extLst>
              </a:tr>
              <a:tr h="2688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  I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07.00-07.45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I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07.00-07.40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2746101"/>
                  </a:ext>
                </a:extLst>
              </a:tr>
              <a:tr h="2688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II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07.45-08.30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II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07.40-08.20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8243185"/>
                  </a:ext>
                </a:extLst>
              </a:tr>
              <a:tr h="2688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III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08.30-09.15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III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08.20-09.00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1060188"/>
                  </a:ext>
                </a:extLst>
              </a:tr>
              <a:tr h="2688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IV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09.15-10.00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IV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09.00-09.40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7305953"/>
                  </a:ext>
                </a:extLst>
              </a:tr>
              <a:tr h="26885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ISTIRAHAT (10.00-10.30)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ISTIRAHAT (09.40-10.10)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5139200"/>
                  </a:ext>
                </a:extLst>
              </a:tr>
              <a:tr h="2688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V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10.30-11.15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V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10.10-10.45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9946698"/>
                  </a:ext>
                </a:extLst>
              </a:tr>
              <a:tr h="2688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VI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11.15-12.00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VI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10.45-11.20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3486399"/>
                  </a:ext>
                </a:extLst>
              </a:tr>
              <a:tr h="2688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VII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12.00-12.40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SHOLAT JUMAT (11.20-13.00)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878092"/>
                  </a:ext>
                </a:extLst>
              </a:tr>
              <a:tr h="55025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SHOLAT DHUHUR BERJAMAAH (12.40-13.20)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PIB (13.00-14.30)</a:t>
                      </a:r>
                      <a:endParaRPr lang="en-ID" sz="3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6778189"/>
                  </a:ext>
                </a:extLst>
              </a:tr>
              <a:tr h="2688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VIII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13.20-14.00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3552391"/>
                  </a:ext>
                </a:extLst>
              </a:tr>
              <a:tr h="2688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IX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14.00-14.40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069442"/>
                  </a:ext>
                </a:extLst>
              </a:tr>
              <a:tr h="2688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X</a:t>
                      </a:r>
                      <a:endParaRPr lang="en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14.40-15.20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1253518"/>
                  </a:ext>
                </a:extLst>
              </a:tr>
              <a:tr h="26885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SHOLAT ASHAR BERJAMAAH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3396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1225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AF2DE82-F17F-4EF5-6E4B-40EAA224D2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65E9E1E-6DFA-17C7-05E1-B60C16206674}"/>
              </a:ext>
            </a:extLst>
          </p:cNvPr>
          <p:cNvSpPr txBox="1"/>
          <p:nvPr/>
        </p:nvSpPr>
        <p:spPr>
          <a:xfrm>
            <a:off x="980918" y="2607458"/>
            <a:ext cx="98543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err="1">
                <a:solidFill>
                  <a:schemeClr val="bg1"/>
                </a:solidFill>
              </a:rPr>
              <a:t>Materi</a:t>
            </a:r>
            <a:r>
              <a:rPr lang="en-GB" sz="3600" b="1" dirty="0">
                <a:solidFill>
                  <a:schemeClr val="bg1"/>
                </a:solidFill>
              </a:rPr>
              <a:t> </a:t>
            </a:r>
            <a:r>
              <a:rPr lang="en-GB" sz="3600" b="1" dirty="0" err="1">
                <a:solidFill>
                  <a:schemeClr val="bg1"/>
                </a:solidFill>
              </a:rPr>
              <a:t>diunduh</a:t>
            </a:r>
            <a:r>
              <a:rPr lang="en-GB" sz="3600" b="1" dirty="0">
                <a:solidFill>
                  <a:schemeClr val="bg1"/>
                </a:solidFill>
              </a:rPr>
              <a:t> </a:t>
            </a:r>
            <a:r>
              <a:rPr lang="en-GB" sz="3600" b="1" dirty="0" err="1">
                <a:solidFill>
                  <a:schemeClr val="bg1"/>
                </a:solidFill>
              </a:rPr>
              <a:t>melalui</a:t>
            </a:r>
            <a:r>
              <a:rPr lang="en-GB" sz="3600" b="1" dirty="0">
                <a:solidFill>
                  <a:schemeClr val="bg1"/>
                </a:solidFill>
              </a:rPr>
              <a:t> website </a:t>
            </a:r>
            <a:r>
              <a:rPr lang="en-GB" sz="3600" b="1" dirty="0" err="1">
                <a:solidFill>
                  <a:schemeClr val="bg1"/>
                </a:solidFill>
              </a:rPr>
              <a:t>sekolah</a:t>
            </a:r>
            <a:endParaRPr lang="en-GB" sz="3600" b="1" dirty="0">
              <a:solidFill>
                <a:schemeClr val="bg1"/>
              </a:solidFill>
            </a:endParaRPr>
          </a:p>
          <a:p>
            <a:pPr algn="ctr"/>
            <a:r>
              <a:rPr lang="en-GB" sz="3600" b="1" dirty="0" err="1">
                <a:solidFill>
                  <a:schemeClr val="bg1"/>
                </a:solidFill>
              </a:rPr>
              <a:t>smamda.sch.id</a:t>
            </a:r>
            <a:endParaRPr lang="en-GB" sz="3600" b="1" dirty="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1B1DA2-83FB-428F-757C-92FA0ACA4CDA}"/>
              </a:ext>
            </a:extLst>
          </p:cNvPr>
          <p:cNvSpPr/>
          <p:nvPr/>
        </p:nvSpPr>
        <p:spPr>
          <a:xfrm>
            <a:off x="1952435" y="4142831"/>
            <a:ext cx="9071251" cy="2147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D" sz="2800" dirty="0" err="1">
                <a:solidFill>
                  <a:schemeClr val="bg1"/>
                </a:solidFill>
                <a:effectLst/>
                <a:latin typeface="Times"/>
              </a:rPr>
              <a:t>Saluran</a:t>
            </a:r>
            <a:r>
              <a:rPr lang="en-ID" sz="2800" dirty="0">
                <a:solidFill>
                  <a:schemeClr val="bg1"/>
                </a:solidFill>
                <a:effectLst/>
                <a:latin typeface="Times"/>
              </a:rPr>
              <a:t> WhatsApp </a:t>
            </a:r>
            <a:r>
              <a:rPr lang="en-ID" sz="2800" dirty="0" err="1">
                <a:solidFill>
                  <a:schemeClr val="bg1"/>
                </a:solidFill>
                <a:effectLst/>
                <a:latin typeface="Times"/>
              </a:rPr>
              <a:t>klik</a:t>
            </a:r>
            <a:r>
              <a:rPr lang="en-ID" sz="2800" dirty="0">
                <a:solidFill>
                  <a:schemeClr val="bg1"/>
                </a:solidFill>
                <a:effectLst/>
                <a:latin typeface="Times"/>
              </a:rPr>
              <a:t> </a:t>
            </a:r>
            <a:r>
              <a:rPr lang="en-ID" sz="2800" dirty="0" err="1">
                <a:solidFill>
                  <a:schemeClr val="bg1"/>
                </a:solidFill>
                <a:effectLst/>
                <a:latin typeface="Times"/>
              </a:rPr>
              <a:t>untuk</a:t>
            </a:r>
            <a:r>
              <a:rPr lang="en-ID" sz="2800" dirty="0">
                <a:solidFill>
                  <a:schemeClr val="bg1"/>
                </a:solidFill>
                <a:effectLst/>
                <a:latin typeface="Times"/>
              </a:rPr>
              <a:t> </a:t>
            </a:r>
            <a:r>
              <a:rPr lang="en-ID" sz="2800" dirty="0" err="1">
                <a:solidFill>
                  <a:schemeClr val="bg1"/>
                </a:solidFill>
                <a:effectLst/>
                <a:latin typeface="Times"/>
              </a:rPr>
              <a:t>mengikuti</a:t>
            </a:r>
            <a:r>
              <a:rPr lang="en-ID" sz="2800" dirty="0">
                <a:solidFill>
                  <a:schemeClr val="bg1"/>
                </a:solidFill>
                <a:effectLst/>
                <a:latin typeface="Times"/>
              </a:rPr>
              <a:t> : </a:t>
            </a:r>
            <a:r>
              <a:rPr lang="en-ID" sz="2800" b="1" dirty="0" err="1">
                <a:solidFill>
                  <a:schemeClr val="bg1"/>
                </a:solidFill>
                <a:effectLst/>
                <a:latin typeface="Times"/>
              </a:rPr>
              <a:t>s.id</a:t>
            </a:r>
            <a:r>
              <a:rPr lang="en-ID" sz="2800" b="1" dirty="0">
                <a:solidFill>
                  <a:schemeClr val="bg1"/>
                </a:solidFill>
                <a:effectLst/>
                <a:latin typeface="Times"/>
              </a:rPr>
              <a:t>/</a:t>
            </a:r>
            <a:r>
              <a:rPr lang="en-ID" sz="2800" b="1" dirty="0" err="1">
                <a:solidFill>
                  <a:schemeClr val="bg1"/>
                </a:solidFill>
                <a:effectLst/>
                <a:latin typeface="Times"/>
              </a:rPr>
              <a:t>saluranmu</a:t>
            </a:r>
            <a:r>
              <a:rPr lang="en-ID" sz="2800" b="1" dirty="0">
                <a:solidFill>
                  <a:schemeClr val="bg1"/>
                </a:solidFill>
                <a:effectLst/>
                <a:latin typeface="Time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27551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1596</TotalTime>
  <Words>596</Words>
  <Application>Microsoft Macintosh PowerPoint</Application>
  <PresentationFormat>Widescreen</PresentationFormat>
  <Paragraphs>110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Inter</vt:lpstr>
      <vt:lpstr>Times</vt:lpstr>
      <vt:lpstr>Times New Roman</vt:lpstr>
      <vt:lpstr>Wingdings</vt:lpstr>
      <vt:lpstr>Office Theme</vt:lpstr>
      <vt:lpstr>PowerPoint Presentation</vt:lpstr>
      <vt:lpstr>PowerPoint Presentation</vt:lpstr>
      <vt:lpstr>  </vt:lpstr>
      <vt:lpstr>  </vt:lpstr>
      <vt:lpstr>  </vt:lpstr>
      <vt:lpstr>JAM BELAJAR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burhanrahmatauladi@umsida.ac.id</dc:creator>
  <cp:lastModifiedBy>Naimul</cp:lastModifiedBy>
  <cp:revision>17</cp:revision>
  <dcterms:created xsi:type="dcterms:W3CDTF">2022-10-29T04:10:34Z</dcterms:created>
  <dcterms:modified xsi:type="dcterms:W3CDTF">2024-06-22T03:09:08Z</dcterms:modified>
</cp:coreProperties>
</file>